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45" r:id="rId1"/>
  </p:sldMasterIdLst>
  <p:notesMasterIdLst>
    <p:notesMasterId r:id="rId43"/>
  </p:notesMasterIdLst>
  <p:handoutMasterIdLst>
    <p:handoutMasterId r:id="rId44"/>
  </p:handoutMasterIdLst>
  <p:sldIdLst>
    <p:sldId id="256" r:id="rId2"/>
    <p:sldId id="312" r:id="rId3"/>
    <p:sldId id="257" r:id="rId4"/>
    <p:sldId id="291" r:id="rId5"/>
    <p:sldId id="292" r:id="rId6"/>
    <p:sldId id="258" r:id="rId7"/>
    <p:sldId id="289" r:id="rId8"/>
    <p:sldId id="288" r:id="rId9"/>
    <p:sldId id="260" r:id="rId10"/>
    <p:sldId id="261" r:id="rId11"/>
    <p:sldId id="262" r:id="rId12"/>
    <p:sldId id="296" r:id="rId13"/>
    <p:sldId id="275" r:id="rId14"/>
    <p:sldId id="283" r:id="rId15"/>
    <p:sldId id="287" r:id="rId16"/>
    <p:sldId id="281" r:id="rId17"/>
    <p:sldId id="280" r:id="rId18"/>
    <p:sldId id="278" r:id="rId19"/>
    <p:sldId id="290" r:id="rId20"/>
    <p:sldId id="310" r:id="rId21"/>
    <p:sldId id="311" r:id="rId22"/>
    <p:sldId id="309" r:id="rId23"/>
    <p:sldId id="308" r:id="rId24"/>
    <p:sldId id="279" r:id="rId25"/>
    <p:sldId id="263" r:id="rId26"/>
    <p:sldId id="273" r:id="rId27"/>
    <p:sldId id="294" r:id="rId28"/>
    <p:sldId id="282" r:id="rId29"/>
    <p:sldId id="271" r:id="rId30"/>
    <p:sldId id="305" r:id="rId31"/>
    <p:sldId id="306" r:id="rId32"/>
    <p:sldId id="297" r:id="rId33"/>
    <p:sldId id="300" r:id="rId34"/>
    <p:sldId id="298" r:id="rId35"/>
    <p:sldId id="272" r:id="rId36"/>
    <p:sldId id="286" r:id="rId37"/>
    <p:sldId id="313" r:id="rId38"/>
    <p:sldId id="314" r:id="rId39"/>
    <p:sldId id="315" r:id="rId40"/>
    <p:sldId id="293" r:id="rId41"/>
    <p:sldId id="299" r:id="rId42"/>
  </p:sldIdLst>
  <p:sldSz cx="9144000" cy="5143500" type="screen16x9"/>
  <p:notesSz cx="6858000" cy="9144000"/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04B83"/>
    <a:srgbClr val="AFAFEE"/>
    <a:srgbClr val="6459EE"/>
    <a:srgbClr val="E07A8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90651C3A-4460-11DB-9652-00E08161165F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>
        <p:scale>
          <a:sx n="99" d="100"/>
          <a:sy n="99" d="100"/>
        </p:scale>
        <p:origin x="-776" y="-31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presProps" Target="presProps.xml"/><Relationship Id="rId47" Type="http://schemas.openxmlformats.org/officeDocument/2006/relationships/viewProps" Target="viewProps.xml"/><Relationship Id="rId48" Type="http://schemas.openxmlformats.org/officeDocument/2006/relationships/theme" Target="theme/theme1.xml"/><Relationship Id="rId49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notesMaster" Target="notesMasters/notesMaster1.xml"/><Relationship Id="rId44" Type="http://schemas.openxmlformats.org/officeDocument/2006/relationships/handoutMaster" Target="handoutMasters/handoutMaster1.xml"/><Relationship Id="rId45" Type="http://schemas.openxmlformats.org/officeDocument/2006/relationships/printerSettings" Target="printerSettings/printerSettings1.bin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F75A16D-8581-ED45-A6C0-9DE3A0D5A4D1}" type="doc">
      <dgm:prSet loTypeId="urn:microsoft.com/office/officeart/2005/8/layout/chevron2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51F7F73-7B59-6E46-A52F-B102ADD2A296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 smtClean="0"/>
            <a:t>70%</a:t>
          </a:r>
          <a:endParaRPr lang="en-US" dirty="0"/>
        </a:p>
      </dgm:t>
    </dgm:pt>
    <dgm:pt modelId="{B75641AB-B855-3D49-ACAC-4E850072A2BB}" type="parTrans" cxnId="{EFCD65A6-EE1B-0643-B260-0B66735A2F74}">
      <dgm:prSet/>
      <dgm:spPr/>
      <dgm:t>
        <a:bodyPr/>
        <a:lstStyle/>
        <a:p>
          <a:endParaRPr lang="en-US"/>
        </a:p>
      </dgm:t>
    </dgm:pt>
    <dgm:pt modelId="{7A5A2660-62B7-1249-AD4D-4801D756CBEA}" type="sibTrans" cxnId="{EFCD65A6-EE1B-0643-B260-0B66735A2F74}">
      <dgm:prSet/>
      <dgm:spPr/>
      <dgm:t>
        <a:bodyPr/>
        <a:lstStyle/>
        <a:p>
          <a:endParaRPr lang="en-US"/>
        </a:p>
      </dgm:t>
    </dgm:pt>
    <dgm:pt modelId="{555B3984-1E3F-9847-AED3-E5655344D2D2}">
      <dgm:prSet phldrT="[Text]"/>
      <dgm:spPr/>
      <dgm:t>
        <a:bodyPr/>
        <a:lstStyle/>
        <a:p>
          <a:r>
            <a:rPr lang="en-US" dirty="0" smtClean="0"/>
            <a:t>Preprocess, Training, Validate</a:t>
          </a:r>
          <a:endParaRPr lang="en-US" dirty="0"/>
        </a:p>
      </dgm:t>
    </dgm:pt>
    <dgm:pt modelId="{49F997F3-A620-6D48-B4B5-466940990DCA}" type="parTrans" cxnId="{F2F823C1-7C1D-6A48-95AE-191739E3F2EA}">
      <dgm:prSet/>
      <dgm:spPr/>
      <dgm:t>
        <a:bodyPr/>
        <a:lstStyle/>
        <a:p>
          <a:endParaRPr lang="en-US"/>
        </a:p>
      </dgm:t>
    </dgm:pt>
    <dgm:pt modelId="{56C3894B-643A-9B46-9AF1-750800E1E057}" type="sibTrans" cxnId="{F2F823C1-7C1D-6A48-95AE-191739E3F2EA}">
      <dgm:prSet/>
      <dgm:spPr/>
      <dgm:t>
        <a:bodyPr/>
        <a:lstStyle/>
        <a:p>
          <a:endParaRPr lang="en-US"/>
        </a:p>
      </dgm:t>
    </dgm:pt>
    <dgm:pt modelId="{B141EEF9-718C-8B43-8B25-E37740321332}">
      <dgm:prSet phldrT="[Text]"/>
      <dgm:spPr>
        <a:solidFill>
          <a:schemeClr val="accent4">
            <a:lumMod val="60000"/>
            <a:lumOff val="40000"/>
          </a:schemeClr>
        </a:solidFill>
      </dgm:spPr>
      <dgm:t>
        <a:bodyPr/>
        <a:lstStyle/>
        <a:p>
          <a:r>
            <a:rPr lang="en-US" dirty="0" smtClean="0"/>
            <a:t>10%</a:t>
          </a:r>
          <a:endParaRPr lang="en-US" dirty="0"/>
        </a:p>
      </dgm:t>
    </dgm:pt>
    <dgm:pt modelId="{6F078C69-1EDA-214F-9144-F004E7A798A3}" type="parTrans" cxnId="{ECDD0E65-F8B5-4241-94F5-071EA06CB042}">
      <dgm:prSet/>
      <dgm:spPr/>
      <dgm:t>
        <a:bodyPr/>
        <a:lstStyle/>
        <a:p>
          <a:endParaRPr lang="en-US"/>
        </a:p>
      </dgm:t>
    </dgm:pt>
    <dgm:pt modelId="{4E34A91A-FC00-B449-B136-6FED0DA40EA1}" type="sibTrans" cxnId="{ECDD0E65-F8B5-4241-94F5-071EA06CB042}">
      <dgm:prSet/>
      <dgm:spPr/>
      <dgm:t>
        <a:bodyPr/>
        <a:lstStyle/>
        <a:p>
          <a:endParaRPr lang="en-US"/>
        </a:p>
      </dgm:t>
    </dgm:pt>
    <dgm:pt modelId="{908787FB-F05E-5F43-BAAA-3C90B30180B4}">
      <dgm:prSet phldrT="[Text]"/>
      <dgm:spPr/>
      <dgm:t>
        <a:bodyPr/>
        <a:lstStyle/>
        <a:p>
          <a:r>
            <a:rPr lang="en-US" dirty="0" smtClean="0"/>
            <a:t>Analyze and Visualize</a:t>
          </a:r>
          <a:endParaRPr lang="en-US" dirty="0"/>
        </a:p>
      </dgm:t>
    </dgm:pt>
    <dgm:pt modelId="{CCCBFF26-0A1F-D949-B5C8-91F9CFD2A2D0}" type="parTrans" cxnId="{6037D7D1-666F-A248-9552-19D27CC2876E}">
      <dgm:prSet/>
      <dgm:spPr/>
      <dgm:t>
        <a:bodyPr/>
        <a:lstStyle/>
        <a:p>
          <a:endParaRPr lang="en-US"/>
        </a:p>
      </dgm:t>
    </dgm:pt>
    <dgm:pt modelId="{A6C6D8B7-CAB1-3749-8968-A9450596B015}" type="sibTrans" cxnId="{6037D7D1-666F-A248-9552-19D27CC2876E}">
      <dgm:prSet/>
      <dgm:spPr/>
      <dgm:t>
        <a:bodyPr/>
        <a:lstStyle/>
        <a:p>
          <a:endParaRPr lang="en-US"/>
        </a:p>
      </dgm:t>
    </dgm:pt>
    <dgm:pt modelId="{21670139-25F5-AD40-B6E5-9F543D2C11C7}">
      <dgm:prSet/>
      <dgm:spPr/>
      <dgm:t>
        <a:bodyPr/>
        <a:lstStyle/>
        <a:p>
          <a:r>
            <a:rPr lang="en-US" dirty="0" smtClean="0"/>
            <a:t>Clean and Standardize Data</a:t>
          </a:r>
          <a:endParaRPr lang="en-US" dirty="0"/>
        </a:p>
      </dgm:t>
    </dgm:pt>
    <dgm:pt modelId="{7D4C281D-2CD3-B54D-A167-2438FDEBC189}" type="parTrans" cxnId="{A25102EB-2DE9-1B4E-A822-D078891ABC66}">
      <dgm:prSet/>
      <dgm:spPr/>
      <dgm:t>
        <a:bodyPr/>
        <a:lstStyle/>
        <a:p>
          <a:endParaRPr lang="en-US"/>
        </a:p>
      </dgm:t>
    </dgm:pt>
    <dgm:pt modelId="{BAAD90B2-C3E6-0446-8BB1-5D648A2C9325}" type="sibTrans" cxnId="{A25102EB-2DE9-1B4E-A822-D078891ABC66}">
      <dgm:prSet/>
      <dgm:spPr/>
      <dgm:t>
        <a:bodyPr/>
        <a:lstStyle/>
        <a:p>
          <a:endParaRPr lang="en-US"/>
        </a:p>
      </dgm:t>
    </dgm:pt>
    <dgm:pt modelId="{FB76AA91-1F5F-F04E-A34A-EB655589A8EF}">
      <dgm:prSet phldrT="[Text]"/>
      <dgm:spPr>
        <a:solidFill>
          <a:schemeClr val="tx2">
            <a:lumMod val="50000"/>
          </a:schemeClr>
        </a:solidFill>
      </dgm:spPr>
      <dgm:t>
        <a:bodyPr/>
        <a:lstStyle/>
        <a:p>
          <a:r>
            <a:rPr lang="en-US" dirty="0" smtClean="0"/>
            <a:t>20%</a:t>
          </a:r>
          <a:endParaRPr lang="en-US" dirty="0"/>
        </a:p>
      </dgm:t>
    </dgm:pt>
    <dgm:pt modelId="{F6A8BBB7-C9A2-C240-982C-6F849D0AFC86}" type="sibTrans" cxnId="{419DA81F-B2CE-CA4A-9BD3-6FEA1371B985}">
      <dgm:prSet/>
      <dgm:spPr/>
      <dgm:t>
        <a:bodyPr/>
        <a:lstStyle/>
        <a:p>
          <a:endParaRPr lang="en-US"/>
        </a:p>
      </dgm:t>
    </dgm:pt>
    <dgm:pt modelId="{0489BA6F-A9F4-8F4C-8BDA-BD6133A8458C}" type="parTrans" cxnId="{419DA81F-B2CE-CA4A-9BD3-6FEA1371B985}">
      <dgm:prSet/>
      <dgm:spPr/>
      <dgm:t>
        <a:bodyPr/>
        <a:lstStyle/>
        <a:p>
          <a:endParaRPr lang="en-US"/>
        </a:p>
      </dgm:t>
    </dgm:pt>
    <dgm:pt modelId="{855A56C2-4E91-094E-9CB5-F7C5B94B85CA}" type="pres">
      <dgm:prSet presAssocID="{EF75A16D-8581-ED45-A6C0-9DE3A0D5A4D1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92FF04E-DEE6-1047-A45E-A2083D661288}" type="pres">
      <dgm:prSet presAssocID="{A51F7F73-7B59-6E46-A52F-B102ADD2A296}" presName="composite" presStyleCnt="0"/>
      <dgm:spPr/>
    </dgm:pt>
    <dgm:pt modelId="{2EE977EE-4B81-E042-9EAA-16687797AFA5}" type="pres">
      <dgm:prSet presAssocID="{A51F7F73-7B59-6E46-A52F-B102ADD2A296}" presName="parentText" presStyleLbl="align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EC8079B-ADC0-6844-9349-7F17BE0A90B0}" type="pres">
      <dgm:prSet presAssocID="{A51F7F73-7B59-6E46-A52F-B102ADD2A296}" presName="descendantText" presStyleLbl="alignAcc1" presStyleIdx="0" presStyleCnt="3" custLinFactNeighborX="0" custLinFactNeighborY="-604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7794031-14C5-DF42-8A14-54F6E6EDF80B}" type="pres">
      <dgm:prSet presAssocID="{7A5A2660-62B7-1249-AD4D-4801D756CBEA}" presName="sp" presStyleCnt="0"/>
      <dgm:spPr/>
    </dgm:pt>
    <dgm:pt modelId="{1F7DF6DD-9E95-824B-A113-8BA160662933}" type="pres">
      <dgm:prSet presAssocID="{FB76AA91-1F5F-F04E-A34A-EB655589A8EF}" presName="composite" presStyleCnt="0"/>
      <dgm:spPr/>
    </dgm:pt>
    <dgm:pt modelId="{37A0993C-C3D4-F744-84FD-7624C1892721}" type="pres">
      <dgm:prSet presAssocID="{FB76AA91-1F5F-F04E-A34A-EB655589A8EF}" presName="parentText" presStyleLbl="align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60CB311-2732-414C-A93E-24EDE993DD86}" type="pres">
      <dgm:prSet presAssocID="{FB76AA91-1F5F-F04E-A34A-EB655589A8EF}" presName="descendantText" presStyleLbl="alignAcc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9909A3F-DE69-0A4E-9343-3C2E426E476D}" type="pres">
      <dgm:prSet presAssocID="{F6A8BBB7-C9A2-C240-982C-6F849D0AFC86}" presName="sp" presStyleCnt="0"/>
      <dgm:spPr/>
    </dgm:pt>
    <dgm:pt modelId="{090346DA-9FB8-4847-9FB3-D88B55479BE8}" type="pres">
      <dgm:prSet presAssocID="{B141EEF9-718C-8B43-8B25-E37740321332}" presName="composite" presStyleCnt="0"/>
      <dgm:spPr/>
    </dgm:pt>
    <dgm:pt modelId="{0167D43E-5951-584E-AAE4-F2DF7E1FE8DF}" type="pres">
      <dgm:prSet presAssocID="{B141EEF9-718C-8B43-8B25-E37740321332}" presName="parentText" presStyleLbl="align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A5ACB85-97BC-D649-A3F8-1839BA1D0BF4}" type="pres">
      <dgm:prSet presAssocID="{B141EEF9-718C-8B43-8B25-E37740321332}" presName="descendantText" presStyleLbl="alignAcc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A7B0F84-C22F-7B44-BC9E-FBE16D53E6FA}" type="presOf" srcId="{A51F7F73-7B59-6E46-A52F-B102ADD2A296}" destId="{2EE977EE-4B81-E042-9EAA-16687797AFA5}" srcOrd="0" destOrd="0" presId="urn:microsoft.com/office/officeart/2005/8/layout/chevron2"/>
    <dgm:cxn modelId="{6037D7D1-666F-A248-9552-19D27CC2876E}" srcId="{B141EEF9-718C-8B43-8B25-E37740321332}" destId="{908787FB-F05E-5F43-BAAA-3C90B30180B4}" srcOrd="0" destOrd="0" parTransId="{CCCBFF26-0A1F-D949-B5C8-91F9CFD2A2D0}" sibTransId="{A6C6D8B7-CAB1-3749-8968-A9450596B015}"/>
    <dgm:cxn modelId="{ECDD0E65-F8B5-4241-94F5-071EA06CB042}" srcId="{EF75A16D-8581-ED45-A6C0-9DE3A0D5A4D1}" destId="{B141EEF9-718C-8B43-8B25-E37740321332}" srcOrd="2" destOrd="0" parTransId="{6F078C69-1EDA-214F-9144-F004E7A798A3}" sibTransId="{4E34A91A-FC00-B449-B136-6FED0DA40EA1}"/>
    <dgm:cxn modelId="{419DA81F-B2CE-CA4A-9BD3-6FEA1371B985}" srcId="{EF75A16D-8581-ED45-A6C0-9DE3A0D5A4D1}" destId="{FB76AA91-1F5F-F04E-A34A-EB655589A8EF}" srcOrd="1" destOrd="0" parTransId="{0489BA6F-A9F4-8F4C-8BDA-BD6133A8458C}" sibTransId="{F6A8BBB7-C9A2-C240-982C-6F849D0AFC86}"/>
    <dgm:cxn modelId="{DCABA159-8C9B-1148-98B5-AA8F97CDA6A1}" type="presOf" srcId="{555B3984-1E3F-9847-AED3-E5655344D2D2}" destId="{160CB311-2732-414C-A93E-24EDE993DD86}" srcOrd="0" destOrd="0" presId="urn:microsoft.com/office/officeart/2005/8/layout/chevron2"/>
    <dgm:cxn modelId="{2AE53A23-E65A-E44A-83F6-7574AA08FA59}" type="presOf" srcId="{B141EEF9-718C-8B43-8B25-E37740321332}" destId="{0167D43E-5951-584E-AAE4-F2DF7E1FE8DF}" srcOrd="0" destOrd="0" presId="urn:microsoft.com/office/officeart/2005/8/layout/chevron2"/>
    <dgm:cxn modelId="{E94B4A94-9085-BA4C-93B4-0F7D31D05183}" type="presOf" srcId="{21670139-25F5-AD40-B6E5-9F543D2C11C7}" destId="{3EC8079B-ADC0-6844-9349-7F17BE0A90B0}" srcOrd="0" destOrd="0" presId="urn:microsoft.com/office/officeart/2005/8/layout/chevron2"/>
    <dgm:cxn modelId="{1D1050BA-069A-CC4C-8223-A6E3824FE6B8}" type="presOf" srcId="{FB76AA91-1F5F-F04E-A34A-EB655589A8EF}" destId="{37A0993C-C3D4-F744-84FD-7624C1892721}" srcOrd="0" destOrd="0" presId="urn:microsoft.com/office/officeart/2005/8/layout/chevron2"/>
    <dgm:cxn modelId="{A25102EB-2DE9-1B4E-A822-D078891ABC66}" srcId="{A51F7F73-7B59-6E46-A52F-B102ADD2A296}" destId="{21670139-25F5-AD40-B6E5-9F543D2C11C7}" srcOrd="0" destOrd="0" parTransId="{7D4C281D-2CD3-B54D-A167-2438FDEBC189}" sibTransId="{BAAD90B2-C3E6-0446-8BB1-5D648A2C9325}"/>
    <dgm:cxn modelId="{EFCD65A6-EE1B-0643-B260-0B66735A2F74}" srcId="{EF75A16D-8581-ED45-A6C0-9DE3A0D5A4D1}" destId="{A51F7F73-7B59-6E46-A52F-B102ADD2A296}" srcOrd="0" destOrd="0" parTransId="{B75641AB-B855-3D49-ACAC-4E850072A2BB}" sibTransId="{7A5A2660-62B7-1249-AD4D-4801D756CBEA}"/>
    <dgm:cxn modelId="{BBC463AA-3105-E048-96BD-2BA1503DDF5C}" type="presOf" srcId="{908787FB-F05E-5F43-BAAA-3C90B30180B4}" destId="{CA5ACB85-97BC-D649-A3F8-1839BA1D0BF4}" srcOrd="0" destOrd="0" presId="urn:microsoft.com/office/officeart/2005/8/layout/chevron2"/>
    <dgm:cxn modelId="{F2F823C1-7C1D-6A48-95AE-191739E3F2EA}" srcId="{FB76AA91-1F5F-F04E-A34A-EB655589A8EF}" destId="{555B3984-1E3F-9847-AED3-E5655344D2D2}" srcOrd="0" destOrd="0" parTransId="{49F997F3-A620-6D48-B4B5-466940990DCA}" sibTransId="{56C3894B-643A-9B46-9AF1-750800E1E057}"/>
    <dgm:cxn modelId="{3B33C309-88E3-2F45-B504-E4E0A8D25585}" type="presOf" srcId="{EF75A16D-8581-ED45-A6C0-9DE3A0D5A4D1}" destId="{855A56C2-4E91-094E-9CB5-F7C5B94B85CA}" srcOrd="0" destOrd="0" presId="urn:microsoft.com/office/officeart/2005/8/layout/chevron2"/>
    <dgm:cxn modelId="{B399D3E3-D17B-394F-8DCC-ACCDF8FF127F}" type="presParOf" srcId="{855A56C2-4E91-094E-9CB5-F7C5B94B85CA}" destId="{792FF04E-DEE6-1047-A45E-A2083D661288}" srcOrd="0" destOrd="0" presId="urn:microsoft.com/office/officeart/2005/8/layout/chevron2"/>
    <dgm:cxn modelId="{FA6D83BD-9681-AD42-A0FF-CEF517CB0090}" type="presParOf" srcId="{792FF04E-DEE6-1047-A45E-A2083D661288}" destId="{2EE977EE-4B81-E042-9EAA-16687797AFA5}" srcOrd="0" destOrd="0" presId="urn:microsoft.com/office/officeart/2005/8/layout/chevron2"/>
    <dgm:cxn modelId="{A96A0FA4-A008-7248-B0AD-319C8C447039}" type="presParOf" srcId="{792FF04E-DEE6-1047-A45E-A2083D661288}" destId="{3EC8079B-ADC0-6844-9349-7F17BE0A90B0}" srcOrd="1" destOrd="0" presId="urn:microsoft.com/office/officeart/2005/8/layout/chevron2"/>
    <dgm:cxn modelId="{FE52E679-FEDD-E543-9A20-EAC3545099C9}" type="presParOf" srcId="{855A56C2-4E91-094E-9CB5-F7C5B94B85CA}" destId="{37794031-14C5-DF42-8A14-54F6E6EDF80B}" srcOrd="1" destOrd="0" presId="urn:microsoft.com/office/officeart/2005/8/layout/chevron2"/>
    <dgm:cxn modelId="{19CBFB30-0A83-8C4C-9C6D-32FA0644FFE9}" type="presParOf" srcId="{855A56C2-4E91-094E-9CB5-F7C5B94B85CA}" destId="{1F7DF6DD-9E95-824B-A113-8BA160662933}" srcOrd="2" destOrd="0" presId="urn:microsoft.com/office/officeart/2005/8/layout/chevron2"/>
    <dgm:cxn modelId="{F1D4A3C4-048A-7847-9EBF-0EF691358B4C}" type="presParOf" srcId="{1F7DF6DD-9E95-824B-A113-8BA160662933}" destId="{37A0993C-C3D4-F744-84FD-7624C1892721}" srcOrd="0" destOrd="0" presId="urn:microsoft.com/office/officeart/2005/8/layout/chevron2"/>
    <dgm:cxn modelId="{34472243-B2BA-DC47-83A7-C822BB2D6319}" type="presParOf" srcId="{1F7DF6DD-9E95-824B-A113-8BA160662933}" destId="{160CB311-2732-414C-A93E-24EDE993DD86}" srcOrd="1" destOrd="0" presId="urn:microsoft.com/office/officeart/2005/8/layout/chevron2"/>
    <dgm:cxn modelId="{AB2E5DC8-C550-404F-9313-443E418CB885}" type="presParOf" srcId="{855A56C2-4E91-094E-9CB5-F7C5B94B85CA}" destId="{49909A3F-DE69-0A4E-9343-3C2E426E476D}" srcOrd="3" destOrd="0" presId="urn:microsoft.com/office/officeart/2005/8/layout/chevron2"/>
    <dgm:cxn modelId="{257D1A32-CDEB-1B46-BE6D-0CB26ACD93F6}" type="presParOf" srcId="{855A56C2-4E91-094E-9CB5-F7C5B94B85CA}" destId="{090346DA-9FB8-4847-9FB3-D88B55479BE8}" srcOrd="4" destOrd="0" presId="urn:microsoft.com/office/officeart/2005/8/layout/chevron2"/>
    <dgm:cxn modelId="{26314B47-2CD3-E44F-A9F7-BCF04242B3C9}" type="presParOf" srcId="{090346DA-9FB8-4847-9FB3-D88B55479BE8}" destId="{0167D43E-5951-584E-AAE4-F2DF7E1FE8DF}" srcOrd="0" destOrd="0" presId="urn:microsoft.com/office/officeart/2005/8/layout/chevron2"/>
    <dgm:cxn modelId="{6173CFAA-FE1B-1A47-A228-B2BEC7A62C3D}" type="presParOf" srcId="{090346DA-9FB8-4847-9FB3-D88B55479BE8}" destId="{CA5ACB85-97BC-D649-A3F8-1839BA1D0BF4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4C42339-B969-4D41-A416-E519E5611A30}" type="doc">
      <dgm:prSet loTypeId="urn:microsoft.com/office/officeart/2005/8/layout/radial4" loCatId="" qsTypeId="urn:microsoft.com/office/officeart/2005/8/quickstyle/3D5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B10485D-EB44-A943-9177-5A7BC58DF1F3}">
      <dgm:prSet phldrT="[Text]"/>
      <dgm:spPr/>
      <dgm:t>
        <a:bodyPr/>
        <a:lstStyle/>
        <a:p>
          <a:r>
            <a:rPr lang="en-US" dirty="0" smtClean="0"/>
            <a:t>Outcome</a:t>
          </a:r>
          <a:endParaRPr lang="en-US" dirty="0"/>
        </a:p>
      </dgm:t>
    </dgm:pt>
    <dgm:pt modelId="{86AC1255-0EA8-0842-985E-8868FD84C4BC}" type="parTrans" cxnId="{DA2C0A47-3740-2B4B-80B7-DC9E6C5D167B}">
      <dgm:prSet/>
      <dgm:spPr/>
      <dgm:t>
        <a:bodyPr/>
        <a:lstStyle/>
        <a:p>
          <a:endParaRPr lang="en-US"/>
        </a:p>
      </dgm:t>
    </dgm:pt>
    <dgm:pt modelId="{D2F11F44-103E-9F46-90BB-C6DABA008697}" type="sibTrans" cxnId="{DA2C0A47-3740-2B4B-80B7-DC9E6C5D167B}">
      <dgm:prSet/>
      <dgm:spPr/>
      <dgm:t>
        <a:bodyPr/>
        <a:lstStyle/>
        <a:p>
          <a:endParaRPr lang="en-US"/>
        </a:p>
      </dgm:t>
    </dgm:pt>
    <dgm:pt modelId="{9C43E43B-9950-A74B-AF51-E4AF97F41321}">
      <dgm:prSet phldrT="[Text]"/>
      <dgm:spPr/>
      <dgm:t>
        <a:bodyPr/>
        <a:lstStyle/>
        <a:p>
          <a:r>
            <a:rPr lang="en-US" dirty="0" smtClean="0"/>
            <a:t>Predictor  #1</a:t>
          </a:r>
          <a:endParaRPr lang="en-US" dirty="0"/>
        </a:p>
      </dgm:t>
    </dgm:pt>
    <dgm:pt modelId="{482CA313-7228-7347-8F72-61AF087BC0F2}" type="parTrans" cxnId="{2B02CA80-0210-4E4A-8885-90D4F20677DA}">
      <dgm:prSet/>
      <dgm:spPr/>
      <dgm:t>
        <a:bodyPr/>
        <a:lstStyle/>
        <a:p>
          <a:endParaRPr lang="en-US"/>
        </a:p>
      </dgm:t>
    </dgm:pt>
    <dgm:pt modelId="{74042332-6E44-CE4E-BB72-B41AE3B3AD8D}" type="sibTrans" cxnId="{2B02CA80-0210-4E4A-8885-90D4F20677DA}">
      <dgm:prSet/>
      <dgm:spPr/>
      <dgm:t>
        <a:bodyPr/>
        <a:lstStyle/>
        <a:p>
          <a:endParaRPr lang="en-US"/>
        </a:p>
      </dgm:t>
    </dgm:pt>
    <dgm:pt modelId="{C8986520-4BF5-7D4E-B4BB-3726EE886A4F}">
      <dgm:prSet phldrT="[Text]"/>
      <dgm:spPr/>
      <dgm:t>
        <a:bodyPr/>
        <a:lstStyle/>
        <a:p>
          <a:r>
            <a:rPr lang="en-US" dirty="0" smtClean="0"/>
            <a:t>Predictor #2</a:t>
          </a:r>
          <a:endParaRPr lang="en-US" dirty="0"/>
        </a:p>
      </dgm:t>
    </dgm:pt>
    <dgm:pt modelId="{0CD4D5BB-40E9-9E44-92D2-1679FC99EEDC}" type="parTrans" cxnId="{E339BA05-22C1-CD4E-93F3-C0896C61AA16}">
      <dgm:prSet/>
      <dgm:spPr/>
      <dgm:t>
        <a:bodyPr/>
        <a:lstStyle/>
        <a:p>
          <a:endParaRPr lang="en-US"/>
        </a:p>
      </dgm:t>
    </dgm:pt>
    <dgm:pt modelId="{E1F7F933-7A99-6942-819F-DF6FE28AD1D6}" type="sibTrans" cxnId="{E339BA05-22C1-CD4E-93F3-C0896C61AA16}">
      <dgm:prSet/>
      <dgm:spPr/>
      <dgm:t>
        <a:bodyPr/>
        <a:lstStyle/>
        <a:p>
          <a:endParaRPr lang="en-US"/>
        </a:p>
      </dgm:t>
    </dgm:pt>
    <dgm:pt modelId="{65A51157-C618-0945-8702-85CE44209737}">
      <dgm:prSet phldrT="[Text]"/>
      <dgm:spPr/>
      <dgm:t>
        <a:bodyPr/>
        <a:lstStyle/>
        <a:p>
          <a:r>
            <a:rPr lang="en-US" dirty="0" smtClean="0"/>
            <a:t>Predictor #3</a:t>
          </a:r>
          <a:endParaRPr lang="en-US" dirty="0"/>
        </a:p>
      </dgm:t>
    </dgm:pt>
    <dgm:pt modelId="{7AD5744F-9878-FC41-A2F7-434549137AA0}" type="parTrans" cxnId="{0724C523-8AA7-4F4E-B328-917A06755083}">
      <dgm:prSet/>
      <dgm:spPr/>
      <dgm:t>
        <a:bodyPr/>
        <a:lstStyle/>
        <a:p>
          <a:endParaRPr lang="en-US"/>
        </a:p>
      </dgm:t>
    </dgm:pt>
    <dgm:pt modelId="{EF2695B3-1229-BF41-BDB4-92C315502DDB}" type="sibTrans" cxnId="{0724C523-8AA7-4F4E-B328-917A06755083}">
      <dgm:prSet/>
      <dgm:spPr/>
      <dgm:t>
        <a:bodyPr/>
        <a:lstStyle/>
        <a:p>
          <a:endParaRPr lang="en-US"/>
        </a:p>
      </dgm:t>
    </dgm:pt>
    <dgm:pt modelId="{99009ABF-C78A-DC4F-94D8-622359A413C7}" type="pres">
      <dgm:prSet presAssocID="{24C42339-B969-4D41-A416-E519E5611A30}" presName="cycle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BC14050-320B-9247-963C-E029C646AABE}" type="pres">
      <dgm:prSet presAssocID="{8B10485D-EB44-A943-9177-5A7BC58DF1F3}" presName="centerShape" presStyleLbl="node0" presStyleIdx="0" presStyleCnt="1" custLinFactNeighborY="0"/>
      <dgm:spPr/>
      <dgm:t>
        <a:bodyPr/>
        <a:lstStyle/>
        <a:p>
          <a:endParaRPr lang="en-US"/>
        </a:p>
      </dgm:t>
    </dgm:pt>
    <dgm:pt modelId="{7A0A07DB-40BB-1F42-9BE5-A8DE2DB29496}" type="pres">
      <dgm:prSet presAssocID="{482CA313-7228-7347-8F72-61AF087BC0F2}" presName="parTrans" presStyleLbl="bgSibTrans2D1" presStyleIdx="0" presStyleCnt="3"/>
      <dgm:spPr/>
      <dgm:t>
        <a:bodyPr/>
        <a:lstStyle/>
        <a:p>
          <a:endParaRPr lang="en-US"/>
        </a:p>
      </dgm:t>
    </dgm:pt>
    <dgm:pt modelId="{6FC2ECBB-19A8-D341-800B-15549531F9C5}" type="pres">
      <dgm:prSet presAssocID="{9C43E43B-9950-A74B-AF51-E4AF97F41321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DBA1D39-5A15-E045-B07B-95095557E61D}" type="pres">
      <dgm:prSet presAssocID="{0CD4D5BB-40E9-9E44-92D2-1679FC99EEDC}" presName="parTrans" presStyleLbl="bgSibTrans2D1" presStyleIdx="1" presStyleCnt="3"/>
      <dgm:spPr/>
      <dgm:t>
        <a:bodyPr/>
        <a:lstStyle/>
        <a:p>
          <a:endParaRPr lang="en-US"/>
        </a:p>
      </dgm:t>
    </dgm:pt>
    <dgm:pt modelId="{54C3512C-964F-964B-8455-973EB38316F7}" type="pres">
      <dgm:prSet presAssocID="{C8986520-4BF5-7D4E-B4BB-3726EE886A4F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33BF283-8A62-0B4B-8262-8669E3C80D3A}" type="pres">
      <dgm:prSet presAssocID="{7AD5744F-9878-FC41-A2F7-434549137AA0}" presName="parTrans" presStyleLbl="bgSibTrans2D1" presStyleIdx="2" presStyleCnt="3"/>
      <dgm:spPr/>
      <dgm:t>
        <a:bodyPr/>
        <a:lstStyle/>
        <a:p>
          <a:endParaRPr lang="en-US"/>
        </a:p>
      </dgm:t>
    </dgm:pt>
    <dgm:pt modelId="{B4B8D8D1-DB24-EE48-A3BE-36F98D581270}" type="pres">
      <dgm:prSet presAssocID="{65A51157-C618-0945-8702-85CE44209737}" presName="node" presStyleLbl="node1" presStyleIdx="2" presStyleCnt="3" custRadScaleRad="121368" custRadScaleInc="651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76BB03F-8183-1D41-A0E8-D08D03580C5D}" type="presOf" srcId="{24C42339-B969-4D41-A416-E519E5611A30}" destId="{99009ABF-C78A-DC4F-94D8-622359A413C7}" srcOrd="0" destOrd="0" presId="urn:microsoft.com/office/officeart/2005/8/layout/radial4"/>
    <dgm:cxn modelId="{88242726-5CB3-9D4A-B77D-5DE74593D5B9}" type="presOf" srcId="{0CD4D5BB-40E9-9E44-92D2-1679FC99EEDC}" destId="{0DBA1D39-5A15-E045-B07B-95095557E61D}" srcOrd="0" destOrd="0" presId="urn:microsoft.com/office/officeart/2005/8/layout/radial4"/>
    <dgm:cxn modelId="{42E77FFB-E8A3-D842-9B75-872262E3F398}" type="presOf" srcId="{C8986520-4BF5-7D4E-B4BB-3726EE886A4F}" destId="{54C3512C-964F-964B-8455-973EB38316F7}" srcOrd="0" destOrd="0" presId="urn:microsoft.com/office/officeart/2005/8/layout/radial4"/>
    <dgm:cxn modelId="{91C59A5C-B5E8-7043-937F-827F0FAB1EA9}" type="presOf" srcId="{7AD5744F-9878-FC41-A2F7-434549137AA0}" destId="{033BF283-8A62-0B4B-8262-8669E3C80D3A}" srcOrd="0" destOrd="0" presId="urn:microsoft.com/office/officeart/2005/8/layout/radial4"/>
    <dgm:cxn modelId="{6776C6FD-AB62-8A40-84D0-9C2F785183C5}" type="presOf" srcId="{482CA313-7228-7347-8F72-61AF087BC0F2}" destId="{7A0A07DB-40BB-1F42-9BE5-A8DE2DB29496}" srcOrd="0" destOrd="0" presId="urn:microsoft.com/office/officeart/2005/8/layout/radial4"/>
    <dgm:cxn modelId="{E339BA05-22C1-CD4E-93F3-C0896C61AA16}" srcId="{8B10485D-EB44-A943-9177-5A7BC58DF1F3}" destId="{C8986520-4BF5-7D4E-B4BB-3726EE886A4F}" srcOrd="1" destOrd="0" parTransId="{0CD4D5BB-40E9-9E44-92D2-1679FC99EEDC}" sibTransId="{E1F7F933-7A99-6942-819F-DF6FE28AD1D6}"/>
    <dgm:cxn modelId="{0724C523-8AA7-4F4E-B328-917A06755083}" srcId="{8B10485D-EB44-A943-9177-5A7BC58DF1F3}" destId="{65A51157-C618-0945-8702-85CE44209737}" srcOrd="2" destOrd="0" parTransId="{7AD5744F-9878-FC41-A2F7-434549137AA0}" sibTransId="{EF2695B3-1229-BF41-BDB4-92C315502DDB}"/>
    <dgm:cxn modelId="{DA2C0A47-3740-2B4B-80B7-DC9E6C5D167B}" srcId="{24C42339-B969-4D41-A416-E519E5611A30}" destId="{8B10485D-EB44-A943-9177-5A7BC58DF1F3}" srcOrd="0" destOrd="0" parTransId="{86AC1255-0EA8-0842-985E-8868FD84C4BC}" sibTransId="{D2F11F44-103E-9F46-90BB-C6DABA008697}"/>
    <dgm:cxn modelId="{2B02CA80-0210-4E4A-8885-90D4F20677DA}" srcId="{8B10485D-EB44-A943-9177-5A7BC58DF1F3}" destId="{9C43E43B-9950-A74B-AF51-E4AF97F41321}" srcOrd="0" destOrd="0" parTransId="{482CA313-7228-7347-8F72-61AF087BC0F2}" sibTransId="{74042332-6E44-CE4E-BB72-B41AE3B3AD8D}"/>
    <dgm:cxn modelId="{C1AD8B2F-8157-A445-81D5-C83C14BF513A}" type="presOf" srcId="{9C43E43B-9950-A74B-AF51-E4AF97F41321}" destId="{6FC2ECBB-19A8-D341-800B-15549531F9C5}" srcOrd="0" destOrd="0" presId="urn:microsoft.com/office/officeart/2005/8/layout/radial4"/>
    <dgm:cxn modelId="{4E30F694-9142-FF4D-A1D5-0073ADCE80AD}" type="presOf" srcId="{65A51157-C618-0945-8702-85CE44209737}" destId="{B4B8D8D1-DB24-EE48-A3BE-36F98D581270}" srcOrd="0" destOrd="0" presId="urn:microsoft.com/office/officeart/2005/8/layout/radial4"/>
    <dgm:cxn modelId="{F3888117-F33B-C14F-8A85-F99D5A476ED0}" type="presOf" srcId="{8B10485D-EB44-A943-9177-5A7BC58DF1F3}" destId="{1BC14050-320B-9247-963C-E029C646AABE}" srcOrd="0" destOrd="0" presId="urn:microsoft.com/office/officeart/2005/8/layout/radial4"/>
    <dgm:cxn modelId="{AB63CAB7-87FC-ED42-9048-C22F5F43478B}" type="presParOf" srcId="{99009ABF-C78A-DC4F-94D8-622359A413C7}" destId="{1BC14050-320B-9247-963C-E029C646AABE}" srcOrd="0" destOrd="0" presId="urn:microsoft.com/office/officeart/2005/8/layout/radial4"/>
    <dgm:cxn modelId="{D4534A82-8FD5-494D-A8EA-CD952D31AE84}" type="presParOf" srcId="{99009ABF-C78A-DC4F-94D8-622359A413C7}" destId="{7A0A07DB-40BB-1F42-9BE5-A8DE2DB29496}" srcOrd="1" destOrd="0" presId="urn:microsoft.com/office/officeart/2005/8/layout/radial4"/>
    <dgm:cxn modelId="{BCA55E22-D38C-A840-A2C5-117F802B2283}" type="presParOf" srcId="{99009ABF-C78A-DC4F-94D8-622359A413C7}" destId="{6FC2ECBB-19A8-D341-800B-15549531F9C5}" srcOrd="2" destOrd="0" presId="urn:microsoft.com/office/officeart/2005/8/layout/radial4"/>
    <dgm:cxn modelId="{D6B08927-B24F-8142-834C-D209CC01F658}" type="presParOf" srcId="{99009ABF-C78A-DC4F-94D8-622359A413C7}" destId="{0DBA1D39-5A15-E045-B07B-95095557E61D}" srcOrd="3" destOrd="0" presId="urn:microsoft.com/office/officeart/2005/8/layout/radial4"/>
    <dgm:cxn modelId="{4C6D2310-B258-E943-A165-DCD534910051}" type="presParOf" srcId="{99009ABF-C78A-DC4F-94D8-622359A413C7}" destId="{54C3512C-964F-964B-8455-973EB38316F7}" srcOrd="4" destOrd="0" presId="urn:microsoft.com/office/officeart/2005/8/layout/radial4"/>
    <dgm:cxn modelId="{CEDA9230-0525-8248-9DE6-9ABF7C0AAA9A}" type="presParOf" srcId="{99009ABF-C78A-DC4F-94D8-622359A413C7}" destId="{033BF283-8A62-0B4B-8262-8669E3C80D3A}" srcOrd="5" destOrd="0" presId="urn:microsoft.com/office/officeart/2005/8/layout/radial4"/>
    <dgm:cxn modelId="{4471B999-2432-5743-9F9E-15D047425FA9}" type="presParOf" srcId="{99009ABF-C78A-DC4F-94D8-622359A413C7}" destId="{B4B8D8D1-DB24-EE48-A3BE-36F98D581270}" srcOrd="6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EE977EE-4B81-E042-9EAA-16687797AFA5}">
      <dsp:nvSpPr>
        <dsp:cNvPr id="0" name=""/>
        <dsp:cNvSpPr/>
      </dsp:nvSpPr>
      <dsp:spPr>
        <a:xfrm rot="5400000">
          <a:off x="-222646" y="223826"/>
          <a:ext cx="1484312" cy="1039018"/>
        </a:xfrm>
        <a:prstGeom prst="chevron">
          <a:avLst/>
        </a:prstGeom>
        <a:solidFill>
          <a:schemeClr val="accent2"/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415" tIns="18415" rIns="18415" bIns="18415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/>
            <a:t>70%</a:t>
          </a:r>
          <a:endParaRPr lang="en-US" sz="2900" kern="1200" dirty="0"/>
        </a:p>
      </dsp:txBody>
      <dsp:txXfrm rot="-5400000">
        <a:off x="1" y="520688"/>
        <a:ext cx="1039018" cy="445294"/>
      </dsp:txXfrm>
    </dsp:sp>
    <dsp:sp modelId="{3EC8079B-ADC0-6844-9349-7F17BE0A90B0}">
      <dsp:nvSpPr>
        <dsp:cNvPr id="0" name=""/>
        <dsp:cNvSpPr/>
      </dsp:nvSpPr>
      <dsp:spPr>
        <a:xfrm rot="5400000">
          <a:off x="3085107" y="-2046089"/>
          <a:ext cx="964803" cy="505698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19050" rIns="19050" bIns="19050" numCol="1" spcCol="1270" anchor="ctr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000" kern="1200" dirty="0" smtClean="0"/>
            <a:t>Clean and Standardize Data</a:t>
          </a:r>
          <a:endParaRPr lang="en-US" sz="3000" kern="1200" dirty="0"/>
        </a:p>
      </dsp:txBody>
      <dsp:txXfrm rot="-5400000">
        <a:off x="1039018" y="47098"/>
        <a:ext cx="5009883" cy="870607"/>
      </dsp:txXfrm>
    </dsp:sp>
    <dsp:sp modelId="{37A0993C-C3D4-F744-84FD-7624C1892721}">
      <dsp:nvSpPr>
        <dsp:cNvPr id="0" name=""/>
        <dsp:cNvSpPr/>
      </dsp:nvSpPr>
      <dsp:spPr>
        <a:xfrm rot="5400000">
          <a:off x="-222646" y="1512490"/>
          <a:ext cx="1484312" cy="1039018"/>
        </a:xfrm>
        <a:prstGeom prst="chevron">
          <a:avLst/>
        </a:prstGeom>
        <a:solidFill>
          <a:schemeClr val="tx2">
            <a:lumMod val="5000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415" tIns="18415" rIns="18415" bIns="18415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/>
            <a:t>20%</a:t>
          </a:r>
          <a:endParaRPr lang="en-US" sz="2900" kern="1200" dirty="0"/>
        </a:p>
      </dsp:txBody>
      <dsp:txXfrm rot="-5400000">
        <a:off x="1" y="1809352"/>
        <a:ext cx="1039018" cy="445294"/>
      </dsp:txXfrm>
    </dsp:sp>
    <dsp:sp modelId="{160CB311-2732-414C-A93E-24EDE993DD86}">
      <dsp:nvSpPr>
        <dsp:cNvPr id="0" name=""/>
        <dsp:cNvSpPr/>
      </dsp:nvSpPr>
      <dsp:spPr>
        <a:xfrm rot="5400000">
          <a:off x="3085107" y="-756245"/>
          <a:ext cx="964803" cy="505698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19050" rIns="19050" bIns="19050" numCol="1" spcCol="1270" anchor="ctr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000" kern="1200" dirty="0" smtClean="0"/>
            <a:t>Preprocess, Training, Validate</a:t>
          </a:r>
          <a:endParaRPr lang="en-US" sz="3000" kern="1200" dirty="0"/>
        </a:p>
      </dsp:txBody>
      <dsp:txXfrm rot="-5400000">
        <a:off x="1039018" y="1336942"/>
        <a:ext cx="5009883" cy="870607"/>
      </dsp:txXfrm>
    </dsp:sp>
    <dsp:sp modelId="{0167D43E-5951-584E-AAE4-F2DF7E1FE8DF}">
      <dsp:nvSpPr>
        <dsp:cNvPr id="0" name=""/>
        <dsp:cNvSpPr/>
      </dsp:nvSpPr>
      <dsp:spPr>
        <a:xfrm rot="5400000">
          <a:off x="-222646" y="2801154"/>
          <a:ext cx="1484312" cy="1039018"/>
        </a:xfrm>
        <a:prstGeom prst="chevron">
          <a:avLst/>
        </a:prstGeom>
        <a:solidFill>
          <a:schemeClr val="accent4">
            <a:lumMod val="60000"/>
            <a:lumOff val="4000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415" tIns="18415" rIns="18415" bIns="18415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/>
            <a:t>10%</a:t>
          </a:r>
          <a:endParaRPr lang="en-US" sz="2900" kern="1200" dirty="0"/>
        </a:p>
      </dsp:txBody>
      <dsp:txXfrm rot="-5400000">
        <a:off x="1" y="3098016"/>
        <a:ext cx="1039018" cy="445294"/>
      </dsp:txXfrm>
    </dsp:sp>
    <dsp:sp modelId="{CA5ACB85-97BC-D649-A3F8-1839BA1D0BF4}">
      <dsp:nvSpPr>
        <dsp:cNvPr id="0" name=""/>
        <dsp:cNvSpPr/>
      </dsp:nvSpPr>
      <dsp:spPr>
        <a:xfrm rot="5400000">
          <a:off x="3085107" y="532418"/>
          <a:ext cx="964803" cy="505698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19050" rIns="19050" bIns="19050" numCol="1" spcCol="1270" anchor="ctr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000" kern="1200" dirty="0" smtClean="0"/>
            <a:t>Analyze and Visualize</a:t>
          </a:r>
          <a:endParaRPr lang="en-US" sz="3000" kern="1200" dirty="0"/>
        </a:p>
      </dsp:txBody>
      <dsp:txXfrm rot="-5400000">
        <a:off x="1039018" y="2625605"/>
        <a:ext cx="5009883" cy="87060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C14050-320B-9247-963C-E029C646AABE}">
      <dsp:nvSpPr>
        <dsp:cNvPr id="0" name=""/>
        <dsp:cNvSpPr/>
      </dsp:nvSpPr>
      <dsp:spPr>
        <a:xfrm>
          <a:off x="3265278" y="2026446"/>
          <a:ext cx="1699042" cy="169904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Outcome</a:t>
          </a:r>
          <a:endParaRPr lang="en-US" sz="2400" kern="1200" dirty="0"/>
        </a:p>
      </dsp:txBody>
      <dsp:txXfrm>
        <a:off x="3514097" y="2275265"/>
        <a:ext cx="1201404" cy="1201404"/>
      </dsp:txXfrm>
    </dsp:sp>
    <dsp:sp modelId="{7A0A07DB-40BB-1F42-9BE5-A8DE2DB29496}">
      <dsp:nvSpPr>
        <dsp:cNvPr id="0" name=""/>
        <dsp:cNvSpPr/>
      </dsp:nvSpPr>
      <dsp:spPr>
        <a:xfrm rot="12900000">
          <a:off x="2170018" y="1728872"/>
          <a:ext cx="1304667" cy="484227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-381000" extrusionH="63500" contourW="12700" prstMaterial="matte">
          <a:contourClr>
            <a:schemeClr val="dk1">
              <a:tint val="2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FC2ECBB-19A8-D341-800B-15549531F9C5}">
      <dsp:nvSpPr>
        <dsp:cNvPr id="0" name=""/>
        <dsp:cNvSpPr/>
      </dsp:nvSpPr>
      <dsp:spPr>
        <a:xfrm>
          <a:off x="1480946" y="951186"/>
          <a:ext cx="1614090" cy="129127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/>
            <a:t>Predictor  #1</a:t>
          </a:r>
          <a:endParaRPr lang="en-US" sz="3000" kern="1200" dirty="0"/>
        </a:p>
      </dsp:txBody>
      <dsp:txXfrm>
        <a:off x="1518766" y="989006"/>
        <a:ext cx="1538450" cy="1215632"/>
      </dsp:txXfrm>
    </dsp:sp>
    <dsp:sp modelId="{0DBA1D39-5A15-E045-B07B-95095557E61D}">
      <dsp:nvSpPr>
        <dsp:cNvPr id="0" name=""/>
        <dsp:cNvSpPr/>
      </dsp:nvSpPr>
      <dsp:spPr>
        <a:xfrm rot="16200000">
          <a:off x="3462466" y="1056066"/>
          <a:ext cx="1304667" cy="484227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-381000" extrusionH="63500" contourW="12700" prstMaterial="matte">
          <a:contourClr>
            <a:schemeClr val="dk1">
              <a:tint val="2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4C3512C-964F-964B-8455-973EB38316F7}">
      <dsp:nvSpPr>
        <dsp:cNvPr id="0" name=""/>
        <dsp:cNvSpPr/>
      </dsp:nvSpPr>
      <dsp:spPr>
        <a:xfrm>
          <a:off x="3307754" y="209"/>
          <a:ext cx="1614090" cy="129127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/>
            <a:t>Predictor #2</a:t>
          </a:r>
          <a:endParaRPr lang="en-US" sz="3000" kern="1200" dirty="0"/>
        </a:p>
      </dsp:txBody>
      <dsp:txXfrm>
        <a:off x="3345574" y="38029"/>
        <a:ext cx="1538450" cy="1215632"/>
      </dsp:txXfrm>
    </dsp:sp>
    <dsp:sp modelId="{033BF283-8A62-0B4B-8262-8669E3C80D3A}">
      <dsp:nvSpPr>
        <dsp:cNvPr id="0" name=""/>
        <dsp:cNvSpPr/>
      </dsp:nvSpPr>
      <dsp:spPr>
        <a:xfrm rot="19734612">
          <a:off x="4803721" y="1689311"/>
          <a:ext cx="1754990" cy="484227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-381000" extrusionH="63500" contourW="12700" prstMaterial="matte">
          <a:contourClr>
            <a:schemeClr val="dk1">
              <a:tint val="2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B8D8D1-DB24-EE48-A3BE-36F98D581270}">
      <dsp:nvSpPr>
        <dsp:cNvPr id="0" name=""/>
        <dsp:cNvSpPr/>
      </dsp:nvSpPr>
      <dsp:spPr>
        <a:xfrm>
          <a:off x="5625622" y="832667"/>
          <a:ext cx="1614090" cy="129127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/>
            <a:t>Predictor #3</a:t>
          </a:r>
          <a:endParaRPr lang="en-US" sz="3000" kern="1200" dirty="0"/>
        </a:p>
      </dsp:txBody>
      <dsp:txXfrm>
        <a:off x="5663442" y="870487"/>
        <a:ext cx="1538450" cy="121563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854267-30DB-1A41-A515-9C862AFEBF52}" type="datetimeFigureOut">
              <a:rPr lang="en-US" smtClean="0"/>
              <a:t>4/30/14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2DEAA3-1EB3-AB4E-9013-AE4C1F447C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15575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" name="Shape 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5562161"/>
      </p:ext>
    </p:extLst>
  </p:cSld>
  <p:clrMap bg1="lt1" tx1="dk1" bg2="dk2" tx2="lt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Relationship Id="rId3" Type="http://schemas.openxmlformats.org/officeDocument/2006/relationships/hyperlink" Target="http://saravananthirumuruganathan.wordpress.com/2010/05/17/a-detailed-introduction-to-k-nearest-neighbor-knn-algorithm/" TargetMode="Externa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" name="Shape 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Shape 1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Shape 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Reduce dimensionality and prevent </a:t>
            </a:r>
            <a:r>
              <a:rPr lang="en-US" dirty="0" err="1" smtClean="0"/>
              <a:t>overfitting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41023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Shape 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basic distance</a:t>
            </a:r>
            <a:r>
              <a:rPr lang="en-US" baseline="0" dirty="0" smtClean="0"/>
              <a:t> formula</a:t>
            </a:r>
          </a:p>
          <a:p>
            <a:r>
              <a:rPr lang="en-US" baseline="0" dirty="0" smtClean="0"/>
              <a:t> majority vote </a:t>
            </a:r>
          </a:p>
          <a:p>
            <a:r>
              <a:rPr lang="en-US" baseline="0" dirty="0" smtClean="0"/>
              <a:t>uniform not factoring the distance between training point and test point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96710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Works with more than just</a:t>
            </a:r>
            <a:r>
              <a:rPr lang="en-US" baseline="0" dirty="0" smtClean="0"/>
              <a:t> 2 variables (a and b here) can use hundreds, for instance. </a:t>
            </a:r>
            <a:endParaRPr lang="en-US" dirty="0" smtClean="0"/>
          </a:p>
          <a:p>
            <a:r>
              <a:rPr lang="en-US" dirty="0" smtClean="0"/>
              <a:t>The distance formula is used to find out</a:t>
            </a:r>
            <a:r>
              <a:rPr lang="en-US" baseline="0" dirty="0" smtClean="0"/>
              <a:t> what the k-NN are? Euclidian distance</a:t>
            </a:r>
          </a:p>
          <a:p>
            <a:endParaRPr lang="en-US" baseline="0" dirty="0" smtClean="0"/>
          </a:p>
          <a:p>
            <a:r>
              <a:rPr lang="en-US" sz="11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Pythagorean Theorem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33637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Shape 1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buNone/>
            </a:pPr>
            <a:r>
              <a:rPr lang="en" u="sng" dirty="0">
                <a:solidFill>
                  <a:schemeClr val="hlink"/>
                </a:solidFill>
                <a:hlinkClick r:id="rId3"/>
              </a:rPr>
              <a:t>http://saravananthirumuruganathan.wordpress.com/2010/05/17/a-detailed-introduction-to-k-nearest-neighbor-knn-algorithm/</a:t>
            </a:r>
          </a:p>
          <a:p>
            <a:endParaRPr dirty="0"/>
          </a:p>
          <a:p>
            <a:pPr>
              <a:buNone/>
            </a:pPr>
            <a:r>
              <a:rPr lang="en" dirty="0"/>
              <a:t>http://mathbabe.org/2013/04/04/k-nearest-neighbors-dangerously-simple</a:t>
            </a:r>
            <a:r>
              <a:rPr lang="en" dirty="0" smtClean="0"/>
              <a:t>/</a:t>
            </a: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/>
              <a:t>Cost is number of CPU cycles</a:t>
            </a:r>
            <a:endParaRPr lang="en"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Using </a:t>
            </a:r>
            <a:r>
              <a:rPr lang="en-US" baseline="0" dirty="0" smtClean="0"/>
              <a:t>measurements of </a:t>
            </a:r>
            <a:r>
              <a:rPr lang="en-US" baseline="0" smtClean="0"/>
              <a:t>the sepal </a:t>
            </a:r>
            <a:r>
              <a:rPr lang="en-US" baseline="0" dirty="0" smtClean="0"/>
              <a:t>to classify the Irises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062248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Mesh = grid</a:t>
            </a:r>
          </a:p>
          <a:p>
            <a:r>
              <a:rPr lang="en-US" dirty="0" smtClean="0"/>
              <a:t>Fischer’s Iris data</a:t>
            </a:r>
            <a:r>
              <a:rPr lang="en-US" baseline="0" dirty="0" smtClean="0"/>
              <a:t> set 1936</a:t>
            </a:r>
            <a:endParaRPr lang="en-US" dirty="0" smtClean="0"/>
          </a:p>
          <a:p>
            <a:r>
              <a:rPr lang="en-US" dirty="0" smtClean="0"/>
              <a:t>http://</a:t>
            </a:r>
            <a:r>
              <a:rPr lang="en-US" dirty="0" err="1" smtClean="0"/>
              <a:t>en.wikipedia.org</a:t>
            </a:r>
            <a:r>
              <a:rPr lang="en-US" dirty="0" smtClean="0"/>
              <a:t>/wiki/</a:t>
            </a:r>
            <a:r>
              <a:rPr lang="en-US" dirty="0" err="1" smtClean="0"/>
              <a:t>Iris_flower_data_set</a:t>
            </a:r>
            <a:endParaRPr lang="en-US" dirty="0" smtClean="0"/>
          </a:p>
          <a:p>
            <a:r>
              <a:rPr lang="en-US" dirty="0" smtClean="0"/>
              <a:t>[]</a:t>
            </a:r>
            <a:r>
              <a:rPr lang="en-US" baseline="0" dirty="0" smtClean="0"/>
              <a:t> index, </a:t>
            </a:r>
            <a:r>
              <a:rPr lang="en-US" baseline="0" smtClean="0"/>
              <a:t>slice notation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41681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" name="Shape 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Shape 1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Shape 1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You don’t know what caused the outcomes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35493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" name="Shape 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"/>
              <a:t>http://www.wired.com/insights/2014/03/use-data-tell-future-understanding-machine-learning/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" dirty="0"/>
              <a:t>http://</a:t>
            </a:r>
            <a:r>
              <a:rPr lang="en" dirty="0" smtClean="0"/>
              <a:t>peekaboo-vision.blogspot.com/2013/01/machine-learning-cheat-sheet-for-scikit.html</a:t>
            </a:r>
            <a:endParaRPr lang="en-US" dirty="0" smtClean="0"/>
          </a:p>
          <a:p>
            <a:pPr>
              <a:buNone/>
            </a:pPr>
            <a:r>
              <a:rPr lang="en-US" dirty="0" smtClean="0"/>
              <a:t>**linear regression</a:t>
            </a:r>
          </a:p>
          <a:p>
            <a:pPr>
              <a:buNone/>
            </a:pPr>
            <a:r>
              <a:rPr lang="en-US" dirty="0" smtClean="0"/>
              <a:t>*regression</a:t>
            </a:r>
            <a:r>
              <a:rPr lang="en-US" baseline="0" dirty="0" smtClean="0"/>
              <a:t> can be used with categorical data and for dimensionality reduction</a:t>
            </a:r>
          </a:p>
          <a:p>
            <a:pPr>
              <a:buNone/>
            </a:pPr>
            <a:r>
              <a:rPr lang="en-US" dirty="0" smtClean="0"/>
              <a:t>A regression is</a:t>
            </a:r>
            <a:r>
              <a:rPr lang="en-US" baseline="0" dirty="0" smtClean="0"/>
              <a:t> using a set of inputs to predict a set of outputs (blood pressure, weight, </a:t>
            </a:r>
            <a:r>
              <a:rPr lang="en-US" baseline="0" dirty="0" err="1" smtClean="0"/>
              <a:t>bmi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cholestrol</a:t>
            </a:r>
            <a:r>
              <a:rPr lang="en-US" baseline="0" dirty="0" smtClean="0"/>
              <a:t> to predict heart attack risk)</a:t>
            </a:r>
          </a:p>
          <a:p>
            <a:pPr>
              <a:buNone/>
            </a:pPr>
            <a:r>
              <a:rPr lang="en-US" baseline="0" dirty="0" smtClean="0"/>
              <a:t>Dimensionality reduction (farmer wants to know why corn grow)</a:t>
            </a:r>
            <a:endParaRPr lang="en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Is an app that</a:t>
            </a:r>
            <a:r>
              <a:rPr lang="en-US" baseline="0" dirty="0" smtClean="0"/>
              <a:t> helps you organize your notes into notebooks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06096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blog.evernote.com</a:t>
            </a:r>
            <a:r>
              <a:rPr lang="en-US" dirty="0" smtClean="0"/>
              <a:t>/tech/2013/01/22/stay-classified/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8826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NaiveBayes</a:t>
            </a:r>
            <a:r>
              <a:rPr lang="en-US" dirty="0" smtClean="0"/>
              <a:t>, the concept of 'probability' is used to classify new entities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98673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06A0D-7910-A343-8C3D-93F24DB88836}" type="datetime1">
              <a:rPr lang="en-US" smtClean="0"/>
              <a:t>4/30/14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29E33-B620-47F9-BB04-8846C2A5AFCC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CFAE5-330F-6B41-A991-865A04959377}" type="datetime1">
              <a:rPr lang="en-US" smtClean="0"/>
              <a:t>4/30/14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29E33-B620-47F9-BB04-8846C2A5AFCC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C9508-A048-4B41-BDA3-BE67A172E262}" type="datetime1">
              <a:rPr lang="en-US" smtClean="0"/>
              <a:t>4/30/14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29E33-B620-47F9-BB04-8846C2A5AFCC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 txBox="1">
            <a:spLocks noGrp="1"/>
          </p:cNvSpPr>
          <p:nvPr>
            <p:ph type="body" idx="1"/>
          </p:nvPr>
        </p:nvSpPr>
        <p:spPr>
          <a:xfrm>
            <a:off x="457200" y="4406309"/>
            <a:ext cx="8229600" cy="5195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285750" indent="-171450" algn="ctr">
              <a:spcBef>
                <a:spcPts val="0"/>
              </a:spcBef>
              <a:buClr>
                <a:schemeClr val="dk1"/>
              </a:buClr>
              <a:buSzPct val="100000"/>
              <a:buNone/>
              <a:defRPr sz="1800">
                <a:solidFill>
                  <a:schemeClr val="dk1"/>
                </a:solidFill>
              </a:defRPr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C65E0-B039-BA46-B9DA-2ECC3111EFD1}" type="datetime1">
              <a:rPr lang="en-US" smtClean="0"/>
              <a:t>4/30/14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29E33-B620-47F9-BB04-8846C2A5AFCC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4D02F-9514-2144-B6D0-000A476E14A3}" type="datetime1">
              <a:rPr lang="en-US" smtClean="0"/>
              <a:t>4/30/14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29E33-B620-47F9-BB04-8846C2A5AFCC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7F2C1B-E8FE-ED4B-9100-7CEFB875759A}" type="datetime1">
              <a:rPr lang="en-US" smtClean="0"/>
              <a:t>4/30/14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29E33-B620-47F9-BB04-8846C2A5AFCC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7C9A53-709B-6E49-B993-B71DC9DEA334}" type="datetime1">
              <a:rPr lang="en-US" smtClean="0"/>
              <a:t>4/30/14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29E33-B620-47F9-BB04-8846C2A5AFCC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EBEE7-9230-3749-8565-90F2DEAC7B32}" type="datetime1">
              <a:rPr lang="en-US" smtClean="0"/>
              <a:t>4/30/14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29E33-B620-47F9-BB04-8846C2A5AFCC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2933A-E9C3-4645-9D6C-DB158CE3607A}" type="datetime1">
              <a:rPr lang="en-US" smtClean="0"/>
              <a:t>4/30/14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29E33-B620-47F9-BB04-8846C2A5AFCC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2FFC2-7FDE-B344-AF70-A530FE2315B6}" type="datetime1">
              <a:rPr lang="en-US" smtClean="0"/>
              <a:t>4/30/14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29E33-B620-47F9-BB04-8846C2A5AFCC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8265E-E8EF-5B44-9022-1B6D1E78E18A}" type="datetime1">
              <a:rPr lang="en-US" smtClean="0"/>
              <a:t>4/30/14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29E33-B620-47F9-BB04-8846C2A5AFCC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98B570-1F27-B148-9FC6-9D8B29033A5B}" type="datetime1">
              <a:rPr lang="en-US" smtClean="0"/>
              <a:t>4/30/14</a:t>
            </a:fld>
            <a:endParaRPr lang="en-US">
              <a:solidFill>
                <a:schemeClr val="tx1">
                  <a:shade val="50000"/>
                </a:scheme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0" lang="en-US">
              <a:solidFill>
                <a:schemeClr val="tx1">
                  <a:shade val="50000"/>
                </a:scheme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E29E33-B620-47F9-BB04-8846C2A5AFCC}" type="slidenum">
              <a:rPr kumimoji="0" lang="en-US" smtClean="0"/>
              <a:pPr/>
              <a:t>‹#›</a:t>
            </a:fld>
            <a:endParaRPr kumimoji="0" lang="en-US" dirty="0">
              <a:solidFill>
                <a:schemeClr val="tx1">
                  <a:shade val="50000"/>
                </a:schemeClr>
              </a:solidFill>
            </a:endParaRP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51" r:id="rId6"/>
    <p:sldLayoutId id="2147483752" r:id="rId7"/>
    <p:sldLayoutId id="2147483753" r:id="rId8"/>
    <p:sldLayoutId id="2147483754" r:id="rId9"/>
    <p:sldLayoutId id="2147483755" r:id="rId10"/>
    <p:sldLayoutId id="2147483756" r:id="rId11"/>
    <p:sldLayoutId id="2147483757" r:id="rId12"/>
    <p:sldLayoutId id="2147483758" r:id="rId13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ithub.com/pkafei" TargetMode="External"/><Relationship Id="rId4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1" Type="http://schemas.openxmlformats.org/officeDocument/2006/relationships/slideLayout" Target="../slideLayouts/slideLayout12.xml"/><Relationship Id="rId2" Type="http://schemas.openxmlformats.org/officeDocument/2006/relationships/diagramData" Target="../diagrams/data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1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olver.com/xlminer/help/k-nearest-neighbors-prediction-example" TargetMode="External"/><Relationship Id="rId4" Type="http://schemas.openxmlformats.org/officeDocument/2006/relationships/hyperlink" Target="http://saravananthirumuruganathan.wordpress.com/2010/05/17/a-detailed-introduction-to-k-nearest-neighbor-knn-algorithm/" TargetMode="External"/><Relationship Id="rId5" Type="http://schemas.openxmlformats.org/officeDocument/2006/relationships/hyperlink" Target="http://scikit-learn.org/stable/modules/neighbors.html" TargetMode="External"/><Relationship Id="rId6" Type="http://schemas.openxmlformats.org/officeDocument/2006/relationships/hyperlink" Target="http://peekaboo-vision.blogspot.com/2013/01/machine-learning-cheat-sheet-for-scikit.html" TargetMode="External"/><Relationship Id="rId7" Type="http://schemas.openxmlformats.org/officeDocument/2006/relationships/hyperlink" Target="http://stackoverflow.com/questions/1832076/what-is-the-difference-between-supervised-learning-and-unsupervised-learning" TargetMode="External"/><Relationship Id="rId8" Type="http://schemas.openxmlformats.org/officeDocument/2006/relationships/hyperlink" Target="http://stackoverflow.com/questions/2620343/what-is-machine-learning" TargetMode="External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://blog.evernote.com/tech/2013/01/22/stay-classified/" TargetMode="External"/><Relationship Id="rId4" Type="http://schemas.openxmlformats.org/officeDocument/2006/relationships/hyperlink" Target="http://homes.cs.washington.edu/~pedrod/papers/cacm12.pdf" TargetMode="External"/><Relationship Id="rId5" Type="http://schemas.openxmlformats.org/officeDocument/2006/relationships/hyperlink" Target="http://en.wikipedia.org/wiki/Iris_flower_data_set" TargetMode="External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hyperlink" Target="http://jvns.ca/blog/2013/12/22/cooking-with-pandas" TargetMode="External"/><Relationship Id="rId3" Type="http://schemas.openxmlformats.org/officeDocument/2006/relationships/hyperlink" Target="http://nbviewer.ipython.org/github/cs109/content/blob/master/lec_04_wrangling.ipynb" TargetMode="Externa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hyperlink" Target="http://pyvideo.org/video/2595/data-wrangling-for-kaggle-data-science-competitio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6.xml"/><Relationship Id="rId2" Type="http://schemas.openxmlformats.org/officeDocument/2006/relationships/diagramData" Target="../diagrams/data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 txBox="1">
            <a:spLocks noGrp="1"/>
          </p:cNvSpPr>
          <p:nvPr>
            <p:ph type="ctrTitle"/>
          </p:nvPr>
        </p:nvSpPr>
        <p:spPr>
          <a:xfrm>
            <a:off x="371100" y="1121123"/>
            <a:ext cx="7772400" cy="9441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buNone/>
            </a:pPr>
            <a:r>
              <a:rPr lang="en" sz="3600" dirty="0"/>
              <a:t>Know Thy Neighbor: An Introduction to </a:t>
            </a:r>
            <a:r>
              <a:rPr lang="en" sz="3600" dirty="0" smtClean="0"/>
              <a:t>Scikit-</a:t>
            </a:r>
            <a:r>
              <a:rPr lang="en-US" sz="3600" dirty="0" smtClean="0"/>
              <a:t>L</a:t>
            </a:r>
            <a:r>
              <a:rPr lang="en" sz="3600" dirty="0" smtClean="0"/>
              <a:t>earn </a:t>
            </a:r>
            <a:r>
              <a:rPr lang="en" sz="3600" dirty="0"/>
              <a:t>and K-NN</a:t>
            </a:r>
          </a:p>
        </p:txBody>
      </p:sp>
      <p:sp>
        <p:nvSpPr>
          <p:cNvPr id="24" name="Shape 24"/>
          <p:cNvSpPr txBox="1">
            <a:spLocks noGrp="1"/>
          </p:cNvSpPr>
          <p:nvPr>
            <p:ph type="subTitle" idx="1"/>
          </p:nvPr>
        </p:nvSpPr>
        <p:spPr>
          <a:xfrm>
            <a:off x="498950" y="3764496"/>
            <a:ext cx="7830900" cy="15362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l" rtl="0">
              <a:buNone/>
            </a:pPr>
            <a:r>
              <a:rPr lang="en" sz="1800" dirty="0"/>
              <a:t>Portia </a:t>
            </a:r>
            <a:r>
              <a:rPr lang="en" sz="1800" dirty="0" smtClean="0"/>
              <a:t>Burton</a:t>
            </a:r>
            <a:endParaRPr lang="en-US" sz="1800" dirty="0" smtClean="0"/>
          </a:p>
          <a:p>
            <a:pPr lvl="0" algn="l" rtl="0">
              <a:buNone/>
            </a:pPr>
            <a:r>
              <a:rPr lang="en-US" sz="1800" dirty="0" smtClean="0"/>
              <a:t>PLB Analytics</a:t>
            </a:r>
          </a:p>
          <a:p>
            <a:pPr lvl="0" algn="l"/>
            <a:r>
              <a:rPr lang="en-US" sz="1800" dirty="0" err="1">
                <a:hlinkClick r:id="rId3"/>
              </a:rPr>
              <a:t>www.github.com</a:t>
            </a:r>
            <a:r>
              <a:rPr lang="en-US" sz="1800" dirty="0">
                <a:hlinkClick r:id="rId3"/>
              </a:rPr>
              <a:t>/</a:t>
            </a:r>
            <a:r>
              <a:rPr lang="en-US" sz="1800" dirty="0" err="1">
                <a:hlinkClick r:id="rId3"/>
              </a:rPr>
              <a:t>pkafei</a:t>
            </a:r>
            <a:endParaRPr lang="en" sz="1800" dirty="0"/>
          </a:p>
          <a:p>
            <a:pPr algn="l">
              <a:buNone/>
            </a:pPr>
            <a:endParaRPr lang="en" sz="1800" dirty="0"/>
          </a:p>
        </p:txBody>
      </p:sp>
      <p:pic>
        <p:nvPicPr>
          <p:cNvPr id="25" name="Shape 25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4779632" y="2065226"/>
            <a:ext cx="4219042" cy="3078274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buNone/>
            </a:pPr>
            <a:r>
              <a:rPr lang="en"/>
              <a:t>What is scikit-learn?</a:t>
            </a:r>
          </a:p>
        </p:txBody>
      </p:sp>
      <p:sp>
        <p:nvSpPr>
          <p:cNvPr id="55" name="Shape 5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buClr>
                <a:srgbClr val="000000"/>
              </a:buClr>
              <a:buSzPct val="166666"/>
              <a:buFont typeface="Arial"/>
              <a:buChar char="•"/>
            </a:pPr>
            <a:r>
              <a:rPr lang="en" dirty="0"/>
              <a:t>Python machine learning </a:t>
            </a:r>
            <a:r>
              <a:rPr lang="en" dirty="0" smtClean="0"/>
              <a:t>package</a:t>
            </a:r>
            <a:endParaRPr lang="en-US" dirty="0" smtClean="0"/>
          </a:p>
          <a:p>
            <a:pPr marL="457200" lvl="0" indent="-419100" rtl="0">
              <a:buClr>
                <a:srgbClr val="000000"/>
              </a:buClr>
              <a:buSzPct val="166666"/>
              <a:buFont typeface="Arial"/>
              <a:buChar char="•"/>
            </a:pPr>
            <a:r>
              <a:rPr lang="en-US" dirty="0" smtClean="0"/>
              <a:t>Great documentation</a:t>
            </a:r>
          </a:p>
          <a:p>
            <a:pPr marL="457200" lvl="0" indent="-419100" rtl="0">
              <a:buClr>
                <a:srgbClr val="000000"/>
              </a:buClr>
              <a:buSzPct val="166666"/>
              <a:buFont typeface="Arial"/>
              <a:buChar char="•"/>
            </a:pPr>
            <a:r>
              <a:rPr lang="en-US" dirty="0" smtClean="0"/>
              <a:t>Has built in datasets(i.e. Boston housing market)</a:t>
            </a:r>
            <a:endParaRPr lang="en" dirty="0"/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Shape 60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0" y="15619"/>
            <a:ext cx="9143999" cy="512788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756402" y="1353178"/>
            <a:ext cx="3244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**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2666" y="1899312"/>
            <a:ext cx="8229600" cy="857250"/>
          </a:xfrm>
        </p:spPr>
        <p:txBody>
          <a:bodyPr>
            <a:normAutofit/>
          </a:bodyPr>
          <a:lstStyle/>
          <a:p>
            <a:r>
              <a:rPr lang="en-US" dirty="0" smtClean="0"/>
              <a:t>Many companies use </a:t>
            </a:r>
            <a:r>
              <a:rPr lang="en-US" dirty="0" err="1" smtClean="0"/>
              <a:t>Scikit</a:t>
            </a:r>
            <a:r>
              <a:rPr lang="en-US" dirty="0" smtClean="0"/>
              <a:t>-Learn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38352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1464" y="575735"/>
            <a:ext cx="6262402" cy="3907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9126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Are You a Recipe? Yum.</a:t>
            </a:r>
            <a:endParaRPr lang="en-US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half" idx="2"/>
          </p:nvPr>
        </p:nvPicPr>
        <p:blipFill>
          <a:blip r:embed="rId3"/>
          <a:srcRect t="1094" b="1094"/>
          <a:stretch>
            <a:fillRect/>
          </a:stretch>
        </p:blipFill>
        <p:spPr>
          <a:xfrm>
            <a:off x="338138" y="1326356"/>
            <a:ext cx="4040187" cy="2963862"/>
          </a:xfrm>
          <a:ln>
            <a:solidFill>
              <a:schemeClr val="bg1">
                <a:alpha val="98000"/>
              </a:schemeClr>
            </a:solidFill>
          </a:ln>
        </p:spPr>
      </p:pic>
      <p:sp>
        <p:nvSpPr>
          <p:cNvPr id="9" name="Content Placeholder 8"/>
          <p:cNvSpPr>
            <a:spLocks noGrp="1"/>
          </p:cNvSpPr>
          <p:nvPr>
            <p:ph sz="quarter" idx="4"/>
          </p:nvPr>
        </p:nvSpPr>
        <p:spPr>
          <a:xfrm>
            <a:off x="4645025" y="1326355"/>
            <a:ext cx="4329642" cy="3127111"/>
          </a:xfrm>
        </p:spPr>
        <p:txBody>
          <a:bodyPr>
            <a:normAutofit/>
          </a:bodyPr>
          <a:lstStyle/>
          <a:p>
            <a:r>
              <a:rPr lang="en-US" dirty="0" smtClean="0"/>
              <a:t>Distinguishes ‘recipe’ notes from ‘work’ notes</a:t>
            </a:r>
          </a:p>
          <a:p>
            <a:r>
              <a:rPr lang="en-US" dirty="0" smtClean="0"/>
              <a:t>Suggesting notebooks is a classification problem</a:t>
            </a:r>
          </a:p>
          <a:p>
            <a:r>
              <a:rPr lang="en-US" dirty="0" smtClean="0"/>
              <a:t>Implements naïve </a:t>
            </a:r>
            <a:r>
              <a:rPr lang="en-US" dirty="0" err="1" smtClean="0"/>
              <a:t>bayes</a:t>
            </a:r>
            <a:r>
              <a:rPr lang="en-US" dirty="0"/>
              <a:t>  </a:t>
            </a:r>
            <a:r>
              <a:rPr lang="en-US" dirty="0" smtClean="0"/>
              <a:t>classification algorithm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58126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26220"/>
            <a:ext cx="7476067" cy="50191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Naïve Bayes Classification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39800" y="4312708"/>
            <a:ext cx="7518400" cy="830792"/>
          </a:xfrm>
        </p:spPr>
        <p:txBody>
          <a:bodyPr>
            <a:normAutofit/>
          </a:bodyPr>
          <a:lstStyle/>
          <a:p>
            <a:r>
              <a:rPr lang="en-US" sz="2000" dirty="0"/>
              <a:t>“naive” assumption of independence between every pair of features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1364" y="1151467"/>
            <a:ext cx="6537356" cy="2980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8721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65444"/>
            <a:ext cx="8229600" cy="8574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Supervised vs. Unsupervised Learning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0400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>
            <a:spLocks noGrp="1"/>
          </p:cNvSpPr>
          <p:nvPr>
            <p:ph type="ctrTitle"/>
          </p:nvPr>
        </p:nvSpPr>
        <p:spPr>
          <a:xfrm>
            <a:off x="465671" y="1481744"/>
            <a:ext cx="7772400" cy="11597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buNone/>
            </a:pPr>
            <a:r>
              <a:rPr lang="en" sz="4800" dirty="0"/>
              <a:t>Unsupervised Learning</a:t>
            </a:r>
          </a:p>
        </p:txBody>
      </p:sp>
      <p:sp>
        <p:nvSpPr>
          <p:cNvPr id="101" name="Shape 101"/>
          <p:cNvSpPr txBox="1">
            <a:spLocks noGrp="1"/>
          </p:cNvSpPr>
          <p:nvPr>
            <p:ph type="subTitle" idx="1"/>
          </p:nvPr>
        </p:nvSpPr>
        <p:spPr>
          <a:xfrm>
            <a:off x="685800" y="2738455"/>
            <a:ext cx="7772400" cy="7847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US" dirty="0" smtClean="0">
                <a:solidFill>
                  <a:srgbClr val="000000"/>
                </a:solidFill>
              </a:rPr>
              <a:t>Data points </a:t>
            </a:r>
            <a:r>
              <a:rPr lang="en" dirty="0" smtClean="0">
                <a:solidFill>
                  <a:srgbClr val="000000"/>
                </a:solidFill>
              </a:rPr>
              <a:t>are </a:t>
            </a:r>
            <a:r>
              <a:rPr lang="en" dirty="0">
                <a:solidFill>
                  <a:srgbClr val="000000"/>
                </a:solidFill>
              </a:rPr>
              <a:t>not </a:t>
            </a:r>
            <a:r>
              <a:rPr lang="en" dirty="0" smtClean="0">
                <a:solidFill>
                  <a:srgbClr val="000000"/>
                </a:solidFill>
              </a:rPr>
              <a:t>labeled</a:t>
            </a:r>
            <a:r>
              <a:rPr lang="en-US" dirty="0" smtClean="0">
                <a:solidFill>
                  <a:srgbClr val="000000"/>
                </a:solidFill>
              </a:rPr>
              <a:t> with </a:t>
            </a:r>
            <a:r>
              <a:rPr lang="en-US" i="1" dirty="0" smtClean="0">
                <a:solidFill>
                  <a:srgbClr val="000000"/>
                </a:solidFill>
              </a:rPr>
              <a:t>outcomes</a:t>
            </a:r>
            <a:r>
              <a:rPr lang="en-US" dirty="0" smtClean="0">
                <a:solidFill>
                  <a:srgbClr val="000000"/>
                </a:solidFill>
              </a:rPr>
              <a:t>. Patterns </a:t>
            </a:r>
            <a:r>
              <a:rPr lang="en" dirty="0" smtClean="0">
                <a:solidFill>
                  <a:srgbClr val="000000"/>
                </a:solidFill>
              </a:rPr>
              <a:t>are </a:t>
            </a:r>
            <a:r>
              <a:rPr lang="en-US" dirty="0" smtClean="0">
                <a:solidFill>
                  <a:srgbClr val="000000"/>
                </a:solidFill>
              </a:rPr>
              <a:t>found by the algorithm.</a:t>
            </a:r>
            <a:endParaRPr lang="en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 txBox="1">
            <a:spLocks noGrp="1"/>
          </p:cNvSpPr>
          <p:nvPr>
            <p:ph type="title"/>
          </p:nvPr>
        </p:nvSpPr>
        <p:spPr>
          <a:xfrm>
            <a:off x="334433" y="925633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algn="ctr">
              <a:buNone/>
            </a:pPr>
            <a:r>
              <a:rPr lang="en" sz="6000" dirty="0"/>
              <a:t>Supervised Learning</a:t>
            </a:r>
          </a:p>
        </p:txBody>
      </p:sp>
      <p:pic>
        <p:nvPicPr>
          <p:cNvPr id="84" name="Shape 84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304800" y="304800"/>
            <a:ext cx="12700" cy="101600"/>
          </a:xfrm>
          <a:prstGeom prst="rect">
            <a:avLst/>
          </a:prstGeom>
        </p:spPr>
      </p:pic>
      <p:sp>
        <p:nvSpPr>
          <p:cNvPr id="4" name="Shape 89"/>
          <p:cNvSpPr txBox="1">
            <a:spLocks/>
          </p:cNvSpPr>
          <p:nvPr/>
        </p:nvSpPr>
        <p:spPr>
          <a:xfrm>
            <a:off x="978875" y="18483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Tx/>
              <a:buNone/>
              <a:tabLst/>
              <a:defRPr/>
            </a:pPr>
            <a:r>
              <a:rPr kumimoji="0" lang="en" sz="3600" b="1" i="0" u="none" strike="noStrike" kern="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When your </a:t>
            </a:r>
            <a:r>
              <a:rPr kumimoji="0" lang="en-US" sz="3600" b="1" i="0" u="none" strike="noStrike" kern="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samples </a:t>
            </a:r>
            <a:r>
              <a:rPr kumimoji="0" lang="en" sz="3600" b="1" i="0" u="none" strike="noStrike" kern="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are labeled</a:t>
            </a:r>
            <a:endParaRPr kumimoji="0" lang="en" sz="3600" b="1" i="0" u="none" strike="noStrike" kern="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8915" y="2723470"/>
            <a:ext cx="3103071" cy="1981242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0564" y="2723470"/>
            <a:ext cx="2850096" cy="20798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7223"/>
            <a:ext cx="8229600" cy="8574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Theoretical Data Model for Supervised Learning</a:t>
            </a:r>
            <a:endParaRPr lang="en-US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013799708"/>
              </p:ext>
            </p:extLst>
          </p:nvPr>
        </p:nvGraphicFramePr>
        <p:xfrm>
          <a:off x="457200" y="1464368"/>
          <a:ext cx="8229600" cy="37256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Left Brace 2"/>
          <p:cNvSpPr/>
          <p:nvPr/>
        </p:nvSpPr>
        <p:spPr>
          <a:xfrm>
            <a:off x="1498600" y="1409700"/>
            <a:ext cx="914400" cy="3340100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66700" y="2933700"/>
            <a:ext cx="12424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Observations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57085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About Me: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Organizer of the Portland Data Science group</a:t>
            </a:r>
          </a:p>
          <a:p>
            <a:r>
              <a:rPr lang="en-US" dirty="0" smtClean="0"/>
              <a:t>Volunteer of </a:t>
            </a:r>
            <a:r>
              <a:rPr lang="en-US" dirty="0" err="1" smtClean="0"/>
              <a:t>HackOregon</a:t>
            </a:r>
            <a:endParaRPr lang="en-US" dirty="0" smtClean="0"/>
          </a:p>
          <a:p>
            <a:r>
              <a:rPr lang="en-US" dirty="0" smtClean="0"/>
              <a:t>Founder of PLB Analytics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4628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Remember to…</a:t>
            </a:r>
            <a:endParaRPr lang="en-US" dirty="0"/>
          </a:p>
        </p:txBody>
      </p:sp>
      <p:sp>
        <p:nvSpPr>
          <p:cNvPr id="4" name="Up Arrow 3"/>
          <p:cNvSpPr/>
          <p:nvPr/>
        </p:nvSpPr>
        <p:spPr>
          <a:xfrm>
            <a:off x="653341" y="1200149"/>
            <a:ext cx="822960" cy="1288227"/>
          </a:xfrm>
          <a:prstGeom prst="upArrow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885889" y="1526375"/>
            <a:ext cx="6453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/>
              <a:t>Keep your sample size high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32185310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Up Arrow 3"/>
          <p:cNvSpPr/>
          <p:nvPr/>
        </p:nvSpPr>
        <p:spPr>
          <a:xfrm rot="10800000">
            <a:off x="547004" y="1789355"/>
            <a:ext cx="822960" cy="1288227"/>
          </a:xfrm>
          <a:prstGeom prst="upArrow">
            <a:avLst/>
          </a:prstGeom>
          <a:solidFill>
            <a:srgbClr val="800000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369965" y="1789355"/>
            <a:ext cx="595682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 smtClean="0"/>
              <a:t>Keep your feature set low</a:t>
            </a:r>
            <a:endParaRPr lang="en-US" sz="3600" b="1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And don’t forget to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5787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9833" y="1283419"/>
            <a:ext cx="8229600" cy="857400"/>
          </a:xfrm>
        </p:spPr>
        <p:txBody>
          <a:bodyPr/>
          <a:lstStyle/>
          <a:p>
            <a:pPr algn="l"/>
            <a:r>
              <a:rPr lang="en-US" dirty="0" smtClean="0"/>
              <a:t>Examples of Supervised Learning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65646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992498" y="1693873"/>
            <a:ext cx="4789936" cy="128191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Handwriting </a:t>
            </a:r>
            <a:br>
              <a:rPr lang="en-US" dirty="0" smtClean="0"/>
            </a:br>
            <a:r>
              <a:rPr lang="en-US" dirty="0" smtClean="0"/>
              <a:t>Analysis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6903" y="782324"/>
            <a:ext cx="4975897" cy="3313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1658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title"/>
          </p:nvPr>
        </p:nvSpPr>
        <p:spPr>
          <a:xfrm>
            <a:off x="437525" y="122893"/>
            <a:ext cx="3211199" cy="2449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buNone/>
            </a:pPr>
            <a:r>
              <a:rPr lang="en" dirty="0" smtClean="0"/>
              <a:t> </a:t>
            </a:r>
            <a:endParaRPr lang="en" dirty="0"/>
          </a:p>
          <a:p>
            <a:pPr>
              <a:buNone/>
            </a:pPr>
            <a:r>
              <a:rPr lang="en" dirty="0"/>
              <a:t>Spam Filters</a:t>
            </a:r>
          </a:p>
        </p:txBody>
      </p:sp>
      <p:pic>
        <p:nvPicPr>
          <p:cNvPr id="95" name="Shape 95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4820566" y="7383"/>
            <a:ext cx="4323434" cy="528394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buNone/>
            </a:pPr>
            <a:r>
              <a:rPr lang="en" dirty="0"/>
              <a:t>k-NN</a:t>
            </a:r>
          </a:p>
        </p:txBody>
      </p:sp>
      <p:sp>
        <p:nvSpPr>
          <p:cNvPr id="66" name="Shape 6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buClr>
                <a:srgbClr val="000000"/>
              </a:buClr>
              <a:buSzPct val="166666"/>
              <a:buFont typeface="Arial"/>
              <a:buChar char="•"/>
            </a:pPr>
            <a:r>
              <a:rPr lang="en" dirty="0"/>
              <a:t>k Nearest </a:t>
            </a:r>
            <a:r>
              <a:rPr lang="en" dirty="0" smtClean="0"/>
              <a:t>Neighbor</a:t>
            </a:r>
            <a:r>
              <a:rPr lang="en-US" dirty="0" smtClean="0"/>
              <a:t> algorithm</a:t>
            </a:r>
          </a:p>
          <a:p>
            <a:pPr marL="857250" lvl="1" indent="-419100">
              <a:buClr>
                <a:srgbClr val="000000"/>
              </a:buClr>
              <a:buSzPct val="166666"/>
            </a:pPr>
            <a:r>
              <a:rPr lang="en" dirty="0" smtClean="0"/>
              <a:t>The simplest machine learning algorithm</a:t>
            </a:r>
            <a:endParaRPr lang="en-US" dirty="0" smtClean="0"/>
          </a:p>
          <a:p>
            <a:pPr marL="857250" lvl="1" indent="-419100">
              <a:buClr>
                <a:srgbClr val="000000"/>
              </a:buClr>
              <a:buSzPct val="166666"/>
            </a:pPr>
            <a:r>
              <a:rPr lang="en" dirty="0"/>
              <a:t>It is a lazy algorithm </a:t>
            </a:r>
            <a:r>
              <a:rPr lang="en-US" dirty="0"/>
              <a:t>: </a:t>
            </a:r>
            <a:r>
              <a:rPr lang="en-US" dirty="0" smtClean="0"/>
              <a:t>doesn’t run computations on the dataset until you give it a new data point you are trying to test</a:t>
            </a:r>
          </a:p>
          <a:p>
            <a:pPr marL="857250" lvl="1" indent="-419100">
              <a:buClr>
                <a:srgbClr val="000000"/>
              </a:buClr>
              <a:buSzPct val="166666"/>
            </a:pPr>
            <a:r>
              <a:rPr lang="en-US" dirty="0" smtClean="0"/>
              <a:t>Our example uses k-NN for supervised learning</a:t>
            </a:r>
          </a:p>
          <a:p>
            <a:pPr marL="438150" lvl="1" indent="0">
              <a:buClr>
                <a:srgbClr val="000000"/>
              </a:buClr>
              <a:buSzPct val="166666"/>
              <a:buNone/>
            </a:pPr>
            <a:endParaRPr lang="en" dirty="0"/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 smtClean="0"/>
              <a:t>Mystery Fruit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4988123" y="707381"/>
            <a:ext cx="3377582" cy="3881888"/>
            <a:chOff x="4988123" y="707381"/>
            <a:chExt cx="3377582" cy="3881888"/>
          </a:xfrm>
        </p:grpSpPr>
        <p:pic>
          <p:nvPicPr>
            <p:cNvPr id="8" name="Picture 7" descr="AA026359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11680" y="3401942"/>
              <a:ext cx="393114" cy="391125"/>
            </a:xfrm>
            <a:prstGeom prst="rect">
              <a:avLst/>
            </a:prstGeom>
          </p:spPr>
        </p:pic>
        <p:pic>
          <p:nvPicPr>
            <p:cNvPr id="9" name="Picture 8" descr="AA026348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75018" y="710407"/>
              <a:ext cx="583857" cy="405077"/>
            </a:xfrm>
            <a:prstGeom prst="rect">
              <a:avLst/>
            </a:prstGeom>
          </p:spPr>
        </p:pic>
        <p:pic>
          <p:nvPicPr>
            <p:cNvPr id="10" name="Picture 9" descr="AA026348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71980" y="707381"/>
              <a:ext cx="583857" cy="405077"/>
            </a:xfrm>
            <a:prstGeom prst="rect">
              <a:avLst/>
            </a:prstGeom>
          </p:spPr>
        </p:pic>
        <p:pic>
          <p:nvPicPr>
            <p:cNvPr id="11" name="Picture 10" descr="AA026348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781848" y="3337188"/>
              <a:ext cx="583857" cy="405077"/>
            </a:xfrm>
            <a:prstGeom prst="rect">
              <a:avLst/>
            </a:prstGeom>
          </p:spPr>
        </p:pic>
        <p:pic>
          <p:nvPicPr>
            <p:cNvPr id="12" name="Picture 11" descr="AA026348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88123" y="2132277"/>
              <a:ext cx="583857" cy="405077"/>
            </a:xfrm>
            <a:prstGeom prst="rect">
              <a:avLst/>
            </a:prstGeom>
          </p:spPr>
        </p:pic>
        <p:pic>
          <p:nvPicPr>
            <p:cNvPr id="13" name="Picture 12" descr="AA026348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48951" y="1267884"/>
              <a:ext cx="583857" cy="405077"/>
            </a:xfrm>
            <a:prstGeom prst="rect">
              <a:avLst/>
            </a:prstGeom>
          </p:spPr>
        </p:pic>
        <p:pic>
          <p:nvPicPr>
            <p:cNvPr id="14" name="Picture 13" descr="AA026348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433701" y="3995605"/>
              <a:ext cx="583857" cy="405077"/>
            </a:xfrm>
            <a:prstGeom prst="rect">
              <a:avLst/>
            </a:prstGeom>
          </p:spPr>
        </p:pic>
        <p:pic>
          <p:nvPicPr>
            <p:cNvPr id="15" name="Picture 14" descr="AA026348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51611" y="1878940"/>
              <a:ext cx="583857" cy="405077"/>
            </a:xfrm>
            <a:prstGeom prst="rect">
              <a:avLst/>
            </a:prstGeom>
          </p:spPr>
        </p:pic>
        <p:pic>
          <p:nvPicPr>
            <p:cNvPr id="16" name="Picture 15" descr="AA026359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75423" y="3445104"/>
              <a:ext cx="393114" cy="391125"/>
            </a:xfrm>
            <a:prstGeom prst="rect">
              <a:avLst/>
            </a:prstGeom>
          </p:spPr>
        </p:pic>
        <p:pic>
          <p:nvPicPr>
            <p:cNvPr id="17" name="Picture 16" descr="AA026359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55837" y="4198144"/>
              <a:ext cx="393114" cy="391125"/>
            </a:xfrm>
            <a:prstGeom prst="rect">
              <a:avLst/>
            </a:prstGeom>
          </p:spPr>
        </p:pic>
        <p:pic>
          <p:nvPicPr>
            <p:cNvPr id="18" name="Picture 17" descr="AA026359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15123" y="2537354"/>
              <a:ext cx="393114" cy="391125"/>
            </a:xfrm>
            <a:prstGeom prst="rect">
              <a:avLst/>
            </a:prstGeom>
          </p:spPr>
        </p:pic>
        <p:pic>
          <p:nvPicPr>
            <p:cNvPr id="19" name="Picture 18" descr="AA026359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89459" y="2512787"/>
              <a:ext cx="393114" cy="391125"/>
            </a:xfrm>
            <a:prstGeom prst="rect">
              <a:avLst/>
            </a:prstGeom>
          </p:spPr>
        </p:pic>
        <p:pic>
          <p:nvPicPr>
            <p:cNvPr id="20" name="Picture 19" descr="AA026359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62723" y="3401942"/>
              <a:ext cx="393114" cy="391125"/>
            </a:xfrm>
            <a:prstGeom prst="rect">
              <a:avLst/>
            </a:prstGeom>
          </p:spPr>
        </p:pic>
        <p:pic>
          <p:nvPicPr>
            <p:cNvPr id="21" name="Picture 20" descr="AA026348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83089" y="3633690"/>
              <a:ext cx="583857" cy="405077"/>
            </a:xfrm>
            <a:prstGeom prst="rect">
              <a:avLst/>
            </a:prstGeom>
          </p:spPr>
        </p:pic>
        <p:sp>
          <p:nvSpPr>
            <p:cNvPr id="23" name="Oval 22"/>
            <p:cNvSpPr/>
            <p:nvPr/>
          </p:nvSpPr>
          <p:spPr>
            <a:xfrm>
              <a:off x="7207286" y="2537354"/>
              <a:ext cx="474133" cy="49276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 smtClean="0">
                  <a:solidFill>
                    <a:schemeClr val="tx1"/>
                  </a:solidFill>
                  <a:latin typeface="Beirut"/>
                  <a:cs typeface="Beirut"/>
                </a:rPr>
                <a:t>?</a:t>
              </a:r>
              <a:endParaRPr lang="en-US" sz="2400" b="1" dirty="0">
                <a:solidFill>
                  <a:schemeClr val="tx1"/>
                </a:solidFill>
                <a:latin typeface="Beirut"/>
                <a:cs typeface="Beirut"/>
              </a:endParaRP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6940527" y="2250153"/>
            <a:ext cx="918351" cy="1151790"/>
            <a:chOff x="6940527" y="2250153"/>
            <a:chExt cx="918351" cy="1151790"/>
          </a:xfrm>
        </p:grpSpPr>
        <p:cxnSp>
          <p:nvCxnSpPr>
            <p:cNvPr id="25" name="Straight Connector 24"/>
            <p:cNvCxnSpPr>
              <a:endCxn id="23" idx="5"/>
            </p:cNvCxnSpPr>
            <p:nvPr/>
          </p:nvCxnSpPr>
          <p:spPr>
            <a:xfrm flipH="1" flipV="1">
              <a:off x="7611984" y="2957959"/>
              <a:ext cx="246894" cy="44398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23" idx="7"/>
            </p:cNvCxnSpPr>
            <p:nvPr/>
          </p:nvCxnSpPr>
          <p:spPr>
            <a:xfrm flipV="1">
              <a:off x="7611984" y="2250153"/>
              <a:ext cx="169865" cy="35936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6940527" y="2708350"/>
              <a:ext cx="285395" cy="2948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Majority Vote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Equal weight: Each </a:t>
            </a:r>
            <a:r>
              <a:rPr lang="en-US" dirty="0" err="1" smtClean="0"/>
              <a:t>kNN</a:t>
            </a:r>
            <a:r>
              <a:rPr lang="en-US" dirty="0" smtClean="0"/>
              <a:t> neighbor has equal weight</a:t>
            </a:r>
          </a:p>
          <a:p>
            <a:endParaRPr lang="en-US" dirty="0"/>
          </a:p>
          <a:p>
            <a:r>
              <a:rPr lang="en-US" smtClean="0"/>
              <a:t>Distance weight: </a:t>
            </a:r>
            <a:r>
              <a:rPr lang="en-US" dirty="0" smtClean="0"/>
              <a:t>Each </a:t>
            </a:r>
            <a:r>
              <a:rPr lang="en-US" dirty="0" err="1" smtClean="0"/>
              <a:t>kNN</a:t>
            </a:r>
            <a:r>
              <a:rPr lang="en-US" dirty="0" smtClean="0"/>
              <a:t> neighbor’s vote is based on the distance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09699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k-NN works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3136" y="1561435"/>
            <a:ext cx="3135433" cy="2331244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2869268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buNone/>
            </a:pPr>
            <a:r>
              <a:rPr lang="en" dirty="0"/>
              <a:t>Downsides of </a:t>
            </a:r>
            <a:r>
              <a:rPr lang="en-US" dirty="0" smtClean="0"/>
              <a:t>k</a:t>
            </a:r>
            <a:r>
              <a:rPr lang="en" dirty="0" smtClean="0"/>
              <a:t>NN</a:t>
            </a:r>
            <a:endParaRPr lang="en" dirty="0"/>
          </a:p>
        </p:txBody>
      </p:sp>
      <p:sp>
        <p:nvSpPr>
          <p:cNvPr id="113" name="Shape 11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buClr>
                <a:srgbClr val="000000"/>
              </a:buClr>
              <a:buSzPct val="166666"/>
              <a:buFont typeface="Arial"/>
              <a:buChar char="•"/>
            </a:pPr>
            <a:r>
              <a:rPr lang="en" dirty="0"/>
              <a:t>Since there is minimum training there is a </a:t>
            </a:r>
            <a:r>
              <a:rPr lang="en" dirty="0" smtClean="0"/>
              <a:t>high</a:t>
            </a:r>
            <a:r>
              <a:rPr lang="en-US" dirty="0" smtClean="0"/>
              <a:t> computational</a:t>
            </a:r>
            <a:r>
              <a:rPr lang="en" dirty="0" smtClean="0"/>
              <a:t> </a:t>
            </a:r>
            <a:r>
              <a:rPr lang="en" dirty="0"/>
              <a:t>cost in </a:t>
            </a:r>
            <a:r>
              <a:rPr lang="en" dirty="0" smtClean="0"/>
              <a:t>testing</a:t>
            </a:r>
            <a:r>
              <a:rPr lang="en-US" dirty="0" smtClean="0"/>
              <a:t> new data</a:t>
            </a:r>
            <a:endParaRPr lang="en" dirty="0"/>
          </a:p>
          <a:p>
            <a:endParaRPr dirty="0"/>
          </a:p>
          <a:p>
            <a:pPr marL="457200" lvl="0" indent="-419100" rtl="0">
              <a:buClr>
                <a:srgbClr val="000000"/>
              </a:buClr>
              <a:buSzPct val="166666"/>
              <a:buFont typeface="Arial"/>
              <a:buChar char="•"/>
            </a:pPr>
            <a:r>
              <a:rPr lang="en" dirty="0"/>
              <a:t>Correlation is falsely high (data points can be given too much weight)</a:t>
            </a:r>
          </a:p>
          <a:p>
            <a:endParaRPr dirty="0"/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buNone/>
            </a:pPr>
            <a:r>
              <a:rPr lang="en" sz="3600"/>
              <a:t>What We will Cover Today</a:t>
            </a:r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buNone/>
            </a:pPr>
            <a:r>
              <a:rPr lang="en" dirty="0"/>
              <a:t>1. </a:t>
            </a:r>
            <a:r>
              <a:rPr lang="en-US" dirty="0" smtClean="0"/>
              <a:t>Brief Intro to </a:t>
            </a:r>
            <a:r>
              <a:rPr lang="en" dirty="0" smtClean="0"/>
              <a:t>Machine </a:t>
            </a:r>
            <a:r>
              <a:rPr lang="en" dirty="0"/>
              <a:t>Learning</a:t>
            </a:r>
          </a:p>
          <a:p>
            <a:pPr lvl="0" rtl="0">
              <a:buNone/>
            </a:pPr>
            <a:r>
              <a:rPr lang="en" dirty="0"/>
              <a:t>2. Go Over Scikit-learn</a:t>
            </a:r>
          </a:p>
          <a:p>
            <a:pPr lvl="0" rtl="0">
              <a:buNone/>
            </a:pPr>
            <a:r>
              <a:rPr lang="en" dirty="0"/>
              <a:t>3. Explain </a:t>
            </a:r>
            <a:r>
              <a:rPr lang="en-US" dirty="0" smtClean="0"/>
              <a:t>the </a:t>
            </a:r>
            <a:r>
              <a:rPr lang="en" dirty="0" smtClean="0"/>
              <a:t>k-Nearest Neighbor</a:t>
            </a:r>
            <a:r>
              <a:rPr lang="en-US" dirty="0" smtClean="0"/>
              <a:t> algorithm</a:t>
            </a:r>
            <a:endParaRPr lang="en" dirty="0"/>
          </a:p>
          <a:p>
            <a:pPr>
              <a:buNone/>
            </a:pPr>
            <a:r>
              <a:rPr lang="en" dirty="0"/>
              <a:t>4. Demo of Scikit-learn </a:t>
            </a:r>
            <a:r>
              <a:rPr lang="en" dirty="0" smtClean="0"/>
              <a:t>and</a:t>
            </a:r>
            <a:r>
              <a:rPr lang="en-US" dirty="0" smtClean="0"/>
              <a:t> </a:t>
            </a:r>
            <a:r>
              <a:rPr lang="en-US" dirty="0" err="1" smtClean="0"/>
              <a:t>kNN</a:t>
            </a:r>
            <a:endParaRPr lang="en-US" dirty="0" smtClean="0"/>
          </a:p>
          <a:p>
            <a:pPr>
              <a:buNone/>
            </a:pPr>
            <a:r>
              <a:rPr lang="en-US" dirty="0" smtClean="0"/>
              <a:t>5. Explore the sample script</a:t>
            </a:r>
          </a:p>
          <a:p>
            <a:pPr>
              <a:buNone/>
            </a:pPr>
            <a:r>
              <a:rPr lang="en-US" dirty="0" smtClean="0"/>
              <a:t>6. The nex</a:t>
            </a:r>
            <a:r>
              <a:rPr lang="en-US" dirty="0" smtClean="0"/>
              <a:t>t step</a:t>
            </a:r>
            <a:endParaRPr lang="en" dirty="0"/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6809" y="1578433"/>
            <a:ext cx="8229600" cy="857400"/>
          </a:xfrm>
        </p:spPr>
        <p:txBody>
          <a:bodyPr/>
          <a:lstStyle/>
          <a:p>
            <a:r>
              <a:rPr lang="en-US" dirty="0" smtClean="0"/>
              <a:t>Live demo time!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37261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/>
          <a:p>
            <a:pPr algn="l"/>
            <a:r>
              <a:rPr lang="en-US" dirty="0" smtClean="0"/>
              <a:t>Our Data Set: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200151"/>
            <a:ext cx="4004312" cy="3394472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Typical!</a:t>
            </a:r>
          </a:p>
          <a:p>
            <a:r>
              <a:rPr lang="en-US" dirty="0" smtClean="0"/>
              <a:t>Multivariate data set was created in 1936</a:t>
            </a:r>
          </a:p>
          <a:p>
            <a:r>
              <a:rPr lang="en-US" dirty="0" smtClean="0"/>
              <a:t>Analyzed by Sir Ronald Fischer</a:t>
            </a:r>
          </a:p>
          <a:p>
            <a:r>
              <a:rPr lang="en-US" dirty="0" smtClean="0"/>
              <a:t>Collected by Edgar Anderson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2972" y="1218534"/>
            <a:ext cx="3020941" cy="3540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7930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241299" y="219926"/>
            <a:ext cx="4857358" cy="995856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Live coding demo:</a:t>
            </a:r>
            <a:br>
              <a:rPr lang="en-US" dirty="0" smtClean="0"/>
            </a:br>
            <a:r>
              <a:rPr lang="en-US" dirty="0" smtClean="0"/>
              <a:t>the data set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0059" y="1671741"/>
            <a:ext cx="2009582" cy="168450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007776" y="2411511"/>
            <a:ext cx="19615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solidFill>
                  <a:schemeClr val="tx1"/>
                </a:solidFill>
              </a:rPr>
              <a:t>Iris virginica</a:t>
            </a:r>
            <a:endParaRPr lang="en-US" sz="2000" dirty="0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0218" y="3153044"/>
            <a:ext cx="2009423" cy="150706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953099" y="3826144"/>
            <a:ext cx="18880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solidFill>
                  <a:srgbClr val="FFFFFF"/>
                </a:solidFill>
              </a:rPr>
              <a:t>Iris versicolor</a:t>
            </a:r>
            <a:endParaRPr lang="en-US" sz="2000" dirty="0">
              <a:solidFill>
                <a:srgbClr val="FFFFFF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70058" y="248899"/>
            <a:ext cx="2009583" cy="143665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007776" y="809382"/>
            <a:ext cx="13670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solidFill>
                  <a:srgbClr val="FFFFFF"/>
                </a:solidFill>
              </a:rPr>
              <a:t>Iris setosa</a:t>
            </a:r>
            <a:endParaRPr lang="en-US" sz="2000" dirty="0">
              <a:solidFill>
                <a:srgbClr val="FFFFFF"/>
              </a:solidFill>
            </a:endParaRPr>
          </a:p>
        </p:txBody>
      </p:sp>
      <p:grpSp>
        <p:nvGrpSpPr>
          <p:cNvPr id="32" name="Group 31"/>
          <p:cNvGrpSpPr/>
          <p:nvPr/>
        </p:nvGrpSpPr>
        <p:grpSpPr>
          <a:xfrm>
            <a:off x="622301" y="1209492"/>
            <a:ext cx="3096518" cy="3638524"/>
            <a:chOff x="622301" y="1063382"/>
            <a:chExt cx="3096518" cy="3784634"/>
          </a:xfrm>
        </p:grpSpPr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22301" y="1063382"/>
              <a:ext cx="3096518" cy="3784634"/>
            </a:xfrm>
            <a:prstGeom prst="rect">
              <a:avLst/>
            </a:prstGeom>
          </p:spPr>
        </p:pic>
        <p:sp>
          <p:nvSpPr>
            <p:cNvPr id="31" name="Rectangle 30"/>
            <p:cNvSpPr/>
            <p:nvPr/>
          </p:nvSpPr>
          <p:spPr>
            <a:xfrm>
              <a:off x="2768600" y="2819400"/>
              <a:ext cx="950219" cy="1549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2768600" y="2628900"/>
            <a:ext cx="6731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Petal</a:t>
            </a:r>
            <a:endParaRPr lang="en-US" dirty="0"/>
          </a:p>
        </p:txBody>
      </p:sp>
      <p:cxnSp>
        <p:nvCxnSpPr>
          <p:cNvPr id="35" name="Straight Connector 34"/>
          <p:cNvCxnSpPr>
            <a:stCxn id="33" idx="1"/>
          </p:cNvCxnSpPr>
          <p:nvPr/>
        </p:nvCxnSpPr>
        <p:spPr>
          <a:xfrm flipH="1" flipV="1">
            <a:off x="2400300" y="2411511"/>
            <a:ext cx="368300" cy="371278"/>
          </a:xfrm>
          <a:prstGeom prst="line">
            <a:avLst/>
          </a:prstGeom>
          <a:ln w="3175" cmpd="sng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36663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plot from the use case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457200" y="1248966"/>
            <a:ext cx="4533900" cy="3332755"/>
            <a:chOff x="2120901" y="1302744"/>
            <a:chExt cx="4533900" cy="3332755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20901" y="1302744"/>
              <a:ext cx="4533900" cy="3332755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3632200" y="4327722"/>
              <a:ext cx="16516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Sepal Length (cm)</a:t>
              </a:r>
              <a:endParaRPr lang="en-US" dirty="0"/>
            </a:p>
          </p:txBody>
        </p:sp>
        <p:sp>
          <p:nvSpPr>
            <p:cNvPr id="5" name="TextBox 4"/>
            <p:cNvSpPr txBox="1"/>
            <p:nvPr/>
          </p:nvSpPr>
          <p:spPr>
            <a:xfrm rot="16200000">
              <a:off x="1670704" y="2905322"/>
              <a:ext cx="156143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Sepal Width (cm)</a:t>
              </a:r>
              <a:endParaRPr lang="en-US" dirty="0"/>
            </a:p>
          </p:txBody>
        </p:sp>
      </p:grpSp>
      <p:sp>
        <p:nvSpPr>
          <p:cNvPr id="10" name="Oval 9"/>
          <p:cNvSpPr/>
          <p:nvPr/>
        </p:nvSpPr>
        <p:spPr>
          <a:xfrm>
            <a:off x="5299001" y="1345416"/>
            <a:ext cx="423363" cy="448934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6029716" y="1436590"/>
            <a:ext cx="24760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Training Data</a:t>
            </a:r>
            <a:endParaRPr lang="en-US" sz="2800" b="1" dirty="0"/>
          </a:p>
        </p:txBody>
      </p:sp>
      <p:sp>
        <p:nvSpPr>
          <p:cNvPr id="16" name="Rectangle 15"/>
          <p:cNvSpPr/>
          <p:nvPr/>
        </p:nvSpPr>
        <p:spPr>
          <a:xfrm>
            <a:off x="5183538" y="2334457"/>
            <a:ext cx="730715" cy="564374"/>
          </a:xfrm>
          <a:prstGeom prst="rect">
            <a:avLst/>
          </a:prstGeom>
          <a:solidFill>
            <a:srgbClr val="E07A8B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6029716" y="2337132"/>
            <a:ext cx="24760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Test Data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40880747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7500" y="244079"/>
            <a:ext cx="8534400" cy="85725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Example data points for each iris species</a:t>
            </a:r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9187667"/>
              </p:ext>
            </p:extLst>
          </p:nvPr>
        </p:nvGraphicFramePr>
        <p:xfrm>
          <a:off x="1142999" y="1365250"/>
          <a:ext cx="6883400" cy="3619687"/>
        </p:xfrm>
        <a:graphic>
          <a:graphicData uri="http://schemas.openxmlformats.org/drawingml/2006/table">
            <a:tbl>
              <a:tblPr firstRow="1" bandRow="1"/>
              <a:tblGrid>
                <a:gridCol w="1823333"/>
                <a:gridCol w="1644575"/>
                <a:gridCol w="3415492"/>
              </a:tblGrid>
              <a:tr h="1139001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Sepal </a:t>
                      </a:r>
                      <a:r>
                        <a:rPr lang="en-US" sz="3200" dirty="0" smtClean="0"/>
                        <a:t>length </a:t>
                      </a:r>
                    </a:p>
                    <a:p>
                      <a:pPr algn="ctr"/>
                      <a:r>
                        <a:rPr lang="en-US" sz="3200" dirty="0" smtClean="0"/>
                        <a:t>(x-axis)</a:t>
                      </a:r>
                      <a:endParaRPr lang="en-US" sz="3200" dirty="0"/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Sepal </a:t>
                      </a:r>
                      <a:r>
                        <a:rPr lang="en-US" sz="3200" dirty="0" smtClean="0"/>
                        <a:t>width </a:t>
                      </a:r>
                    </a:p>
                    <a:p>
                      <a:pPr algn="ctr"/>
                      <a:r>
                        <a:rPr lang="en-US" sz="3200" dirty="0" smtClean="0"/>
                        <a:t>(y</a:t>
                      </a:r>
                      <a:r>
                        <a:rPr lang="en-US" sz="3200" smtClean="0"/>
                        <a:t>-axis</a:t>
                      </a:r>
                      <a:r>
                        <a:rPr lang="en-US" sz="3200" dirty="0" smtClean="0"/>
                        <a:t>)</a:t>
                      </a:r>
                      <a:endParaRPr lang="en-US" sz="3200" dirty="0"/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Species</a:t>
                      </a:r>
                    </a:p>
                  </a:txBody>
                  <a:tcPr marL="63500" marR="63500" marT="63500" marB="63500" anchor="ctr"/>
                </a:tc>
              </a:tr>
              <a:tr h="676549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5.1</a:t>
                      </a: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3.5</a:t>
                      </a: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i="1" dirty="0">
                          <a:solidFill>
                            <a:srgbClr val="E07A8B"/>
                          </a:solidFill>
                        </a:rPr>
                        <a:t>I. </a:t>
                      </a:r>
                      <a:r>
                        <a:rPr lang="en-US" sz="3200" i="1" dirty="0" err="1">
                          <a:solidFill>
                            <a:srgbClr val="E07A8B"/>
                          </a:solidFill>
                        </a:rPr>
                        <a:t>setosa</a:t>
                      </a:r>
                      <a:endParaRPr lang="en-US" sz="3200" dirty="0">
                        <a:solidFill>
                          <a:srgbClr val="E07A8B"/>
                        </a:solidFill>
                      </a:endParaRPr>
                    </a:p>
                  </a:txBody>
                  <a:tcPr marL="63500" marR="63500" marT="63500" marB="63500" anchor="ctr"/>
                </a:tc>
              </a:tr>
              <a:tr h="676549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5.5</a:t>
                      </a: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2.3</a:t>
                      </a: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i="1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I. </a:t>
                      </a:r>
                      <a:r>
                        <a:rPr lang="en-US" sz="3200" i="1" dirty="0" err="1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versicolor</a:t>
                      </a:r>
                      <a:endParaRPr lang="en-US" sz="32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63500" marR="63500" marT="63500" marB="63500" anchor="ctr"/>
                </a:tc>
              </a:tr>
              <a:tr h="676549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6.7</a:t>
                      </a: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2.5</a:t>
                      </a: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i="1" dirty="0">
                          <a:solidFill>
                            <a:srgbClr val="AFAFEE"/>
                          </a:solidFill>
                        </a:rPr>
                        <a:t>I. </a:t>
                      </a:r>
                      <a:r>
                        <a:rPr lang="en-US" sz="3200" i="1" dirty="0" err="1">
                          <a:solidFill>
                            <a:srgbClr val="AFAFEE"/>
                          </a:solidFill>
                        </a:rPr>
                        <a:t>virginica</a:t>
                      </a:r>
                      <a:endParaRPr lang="en-US" sz="3200" dirty="0">
                        <a:solidFill>
                          <a:srgbClr val="AFAFEE"/>
                        </a:solidFill>
                      </a:endParaRPr>
                    </a:p>
                  </a:txBody>
                  <a:tcPr marL="63500" marR="63500" marT="63500" marB="6350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479892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</a:schemeClr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buNone/>
            </a:pPr>
            <a:r>
              <a:rPr lang="en" dirty="0">
                <a:solidFill>
                  <a:schemeClr val="bg1"/>
                </a:solidFill>
              </a:rPr>
              <a:t>References:</a:t>
            </a:r>
          </a:p>
        </p:txBody>
      </p:sp>
      <p:sp>
        <p:nvSpPr>
          <p:cNvPr id="119" name="Shape 119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buNone/>
            </a:pPr>
            <a:r>
              <a:rPr lang="en" sz="1400" u="sng" dirty="0">
                <a:solidFill>
                  <a:schemeClr val="bg1"/>
                </a:solidFill>
                <a:hlinkClick r:id="rId3"/>
              </a:rPr>
              <a:t>http://www.solver.com/xlminer/help/k-nearest-neighbors-prediction-example</a:t>
            </a:r>
          </a:p>
          <a:p>
            <a:pPr marL="0" indent="0">
              <a:buNone/>
            </a:pPr>
            <a:endParaRPr sz="1400" dirty="0">
              <a:solidFill>
                <a:schemeClr val="bg1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1400" u="sng" dirty="0">
                <a:solidFill>
                  <a:schemeClr val="bg1"/>
                </a:solidFill>
                <a:hlinkClick r:id="rId4"/>
              </a:rPr>
              <a:t>http://saravananthirumuruganathan.wordpress.com/2010/05/17/a-detailed-introduction-to-k-nearest-neighbor-knn-algorithm/</a:t>
            </a:r>
          </a:p>
          <a:p>
            <a:pPr marL="0" indent="0">
              <a:buNone/>
            </a:pPr>
            <a:endParaRPr sz="1400" dirty="0">
              <a:solidFill>
                <a:schemeClr val="bg1"/>
              </a:solidFill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" sz="1400" dirty="0">
                <a:solidFill>
                  <a:schemeClr val="bg1"/>
                </a:solidFill>
                <a:hlinkClick r:id="rId5"/>
              </a:rPr>
              <a:t>http://</a:t>
            </a:r>
            <a:r>
              <a:rPr lang="en" sz="1400" dirty="0" smtClean="0">
                <a:solidFill>
                  <a:schemeClr val="bg1"/>
                </a:solidFill>
                <a:hlinkClick r:id="rId5"/>
              </a:rPr>
              <a:t>scikit-learn.org/stable/modules/neighbors.html</a:t>
            </a:r>
            <a:endParaRPr lang="en-US" sz="1400" dirty="0" smtClean="0">
              <a:solidFill>
                <a:schemeClr val="bg1"/>
              </a:solidFill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endParaRPr lang="en" sz="1400" dirty="0">
              <a:solidFill>
                <a:schemeClr val="bg1"/>
              </a:solidFill>
            </a:endParaRPr>
          </a:p>
          <a:p>
            <a:pPr lvl="0" rtl="0">
              <a:buNone/>
            </a:pPr>
            <a:r>
              <a:rPr lang="en" sz="1400" u="sng" dirty="0">
                <a:solidFill>
                  <a:schemeClr val="bg1"/>
                </a:solidFill>
                <a:hlinkClick r:id="rId6"/>
              </a:rPr>
              <a:t>http://</a:t>
            </a:r>
            <a:r>
              <a:rPr lang="en" sz="1400" u="sng" dirty="0" smtClean="0">
                <a:solidFill>
                  <a:schemeClr val="bg1"/>
                </a:solidFill>
                <a:hlinkClick r:id="rId6"/>
              </a:rPr>
              <a:t>peekaboo-vision.blogspot.com/2013/01/machine-learning-cheat-sheet-for-scikit.html</a:t>
            </a:r>
            <a:endParaRPr lang="en-US" sz="1400" u="sng" dirty="0" smtClean="0">
              <a:solidFill>
                <a:schemeClr val="bg1"/>
              </a:solidFill>
              <a:hlinkClick r:id="rId6"/>
            </a:endParaRPr>
          </a:p>
          <a:p>
            <a:pPr lvl="0" rtl="0">
              <a:buNone/>
            </a:pPr>
            <a:endParaRPr lang="en" sz="1400" u="sng" dirty="0">
              <a:solidFill>
                <a:schemeClr val="bg1"/>
              </a:solidFill>
              <a:hlinkClick r:id="rId6"/>
            </a:endParaRPr>
          </a:p>
          <a:p>
            <a:pPr lvl="0" rtl="0">
              <a:buNone/>
            </a:pPr>
            <a:r>
              <a:rPr lang="en" sz="1400" u="sng" dirty="0">
                <a:solidFill>
                  <a:schemeClr val="bg1"/>
                </a:solidFill>
                <a:hlinkClick r:id="rId7"/>
              </a:rPr>
              <a:t>http://</a:t>
            </a:r>
            <a:r>
              <a:rPr lang="en" sz="1400" u="sng" dirty="0" smtClean="0">
                <a:solidFill>
                  <a:schemeClr val="bg1"/>
                </a:solidFill>
                <a:hlinkClick r:id="rId7"/>
              </a:rPr>
              <a:t>stackoverflow.com/questions/1832076/what-is-the-difference-between-supervised-learning-and-unsupervised-learning</a:t>
            </a:r>
            <a:endParaRPr lang="en-US" sz="1400" u="sng" dirty="0" smtClean="0">
              <a:solidFill>
                <a:schemeClr val="bg1"/>
              </a:solidFill>
              <a:hlinkClick r:id="rId7"/>
            </a:endParaRPr>
          </a:p>
          <a:p>
            <a:pPr lvl="0" rtl="0">
              <a:buNone/>
            </a:pPr>
            <a:endParaRPr lang="en" sz="1400" u="sng" dirty="0">
              <a:solidFill>
                <a:schemeClr val="bg1"/>
              </a:solidFill>
              <a:hlinkClick r:id="rId7"/>
            </a:endParaRPr>
          </a:p>
          <a:p>
            <a:pPr>
              <a:buNone/>
            </a:pPr>
            <a:r>
              <a:rPr lang="en" sz="1400" dirty="0">
                <a:solidFill>
                  <a:schemeClr val="bg1"/>
                </a:solidFill>
                <a:hlinkClick r:id="rId8"/>
              </a:rPr>
              <a:t>http://stackoverflow.com/questions/2620343/what-is-machine-learning</a:t>
            </a:r>
            <a:endParaRPr lang="en" sz="1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buNone/>
            </a:pPr>
            <a:r>
              <a:rPr lang="en" dirty="0">
                <a:solidFill>
                  <a:srgbClr val="000000"/>
                </a:solidFill>
              </a:rPr>
              <a:t>References:</a:t>
            </a:r>
          </a:p>
        </p:txBody>
      </p:sp>
      <p:sp>
        <p:nvSpPr>
          <p:cNvPr id="119" name="Shape 119"/>
          <p:cNvSpPr txBox="1">
            <a:spLocks noGrp="1"/>
          </p:cNvSpPr>
          <p:nvPr>
            <p:ph type="body" idx="1"/>
          </p:nvPr>
        </p:nvSpPr>
        <p:spPr>
          <a:xfrm>
            <a:off x="609600" y="1091706"/>
            <a:ext cx="8229600" cy="3725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buNone/>
            </a:pPr>
            <a:r>
              <a:rPr lang="en" sz="1600" dirty="0">
                <a:solidFill>
                  <a:schemeClr val="bg2">
                    <a:lumMod val="75000"/>
                  </a:schemeClr>
                </a:solidFill>
                <a:hlinkClick r:id="rId3"/>
              </a:rPr>
              <a:t>http://blog.evernote.com/tech/2013/01/22/stay-classified</a:t>
            </a:r>
            <a:r>
              <a:rPr lang="en" sz="1600" dirty="0" smtClean="0">
                <a:solidFill>
                  <a:schemeClr val="bg2">
                    <a:lumMod val="75000"/>
                  </a:schemeClr>
                </a:solidFill>
                <a:hlinkClick r:id="rId3"/>
              </a:rPr>
              <a:t>/</a:t>
            </a:r>
            <a:endParaRPr lang="en" sz="1600" dirty="0" smtClean="0">
              <a:solidFill>
                <a:schemeClr val="bg2">
                  <a:lumMod val="75000"/>
                </a:schemeClr>
              </a:solidFill>
            </a:endParaRPr>
          </a:p>
          <a:p>
            <a:pPr lvl="0">
              <a:buNone/>
            </a:pPr>
            <a:endParaRPr lang="en" sz="1600" dirty="0" smtClean="0">
              <a:solidFill>
                <a:schemeClr val="bg2">
                  <a:lumMod val="75000"/>
                </a:schemeClr>
              </a:solidFill>
            </a:endParaRPr>
          </a:p>
          <a:p>
            <a:pPr lvl="0">
              <a:buNone/>
            </a:pPr>
            <a:r>
              <a:rPr lang="en" sz="1600" dirty="0">
                <a:solidFill>
                  <a:schemeClr val="bg2">
                    <a:lumMod val="75000"/>
                  </a:schemeClr>
                </a:solidFill>
                <a:hlinkClick r:id="rId4"/>
              </a:rPr>
              <a:t>http://homes.cs.washington.edu/~</a:t>
            </a:r>
            <a:r>
              <a:rPr lang="en" sz="1600" dirty="0" smtClean="0">
                <a:solidFill>
                  <a:schemeClr val="bg2">
                    <a:lumMod val="75000"/>
                  </a:schemeClr>
                </a:solidFill>
                <a:hlinkClick r:id="rId4"/>
              </a:rPr>
              <a:t>pedrod/papers/cacm12.pdf</a:t>
            </a:r>
            <a:endParaRPr lang="en-US" sz="1600" dirty="0" smtClean="0">
              <a:solidFill>
                <a:schemeClr val="bg2">
                  <a:lumMod val="75000"/>
                </a:schemeClr>
              </a:solidFill>
            </a:endParaRPr>
          </a:p>
          <a:p>
            <a:pPr lvl="0">
              <a:buNone/>
            </a:pPr>
            <a:endParaRPr lang="en-US" sz="1600" dirty="0">
              <a:solidFill>
                <a:schemeClr val="bg2">
                  <a:lumMod val="75000"/>
                </a:schemeClr>
              </a:solidFill>
            </a:endParaRPr>
          </a:p>
          <a:p>
            <a:pPr lvl="0">
              <a:buNone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  <a:hlinkClick r:id="rId5"/>
              </a:rPr>
              <a:t>http://en.wikipedia.org/wiki/</a:t>
            </a:r>
            <a:r>
              <a:rPr lang="en-US" sz="1600" dirty="0" smtClean="0">
                <a:solidFill>
                  <a:schemeClr val="bg2">
                    <a:lumMod val="75000"/>
                  </a:schemeClr>
                </a:solidFill>
                <a:hlinkClick r:id="rId5"/>
              </a:rPr>
              <a:t>Iris_flower_data_set</a:t>
            </a:r>
            <a:endParaRPr lang="en-US" sz="1600" dirty="0" smtClean="0">
              <a:solidFill>
                <a:schemeClr val="bg2">
                  <a:lumMod val="75000"/>
                </a:schemeClr>
              </a:solidFill>
            </a:endParaRPr>
          </a:p>
          <a:p>
            <a:pPr lvl="0">
              <a:buNone/>
            </a:pPr>
            <a:endParaRPr lang="en-US" sz="1600" dirty="0">
              <a:solidFill>
                <a:schemeClr val="bg2">
                  <a:lumMod val="75000"/>
                </a:schemeClr>
              </a:solidFill>
            </a:endParaRPr>
          </a:p>
          <a:p>
            <a:pPr lvl="0">
              <a:buNone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http://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</a:rPr>
              <a:t>en.wikipedia.org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/wiki/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</a:rPr>
              <a:t>Support_vector_machine</a:t>
            </a:r>
            <a:endParaRPr lang="en" sz="1600" dirty="0" smtClean="0">
              <a:solidFill>
                <a:schemeClr val="bg2">
                  <a:lumMod val="75000"/>
                </a:schemeClr>
              </a:solidFill>
            </a:endParaRPr>
          </a:p>
          <a:p>
            <a:pPr lvl="0">
              <a:buNone/>
            </a:pPr>
            <a:endParaRPr lang="en" sz="1600" dirty="0">
              <a:solidFill>
                <a:schemeClr val="bg2">
                  <a:lumMod val="75000"/>
                </a:schemeClr>
              </a:solidFill>
            </a:endParaRPr>
          </a:p>
          <a:p>
            <a:pPr lvl="0">
              <a:buNone/>
            </a:pPr>
            <a:endParaRPr lang="en" sz="1600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4182062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Ok, now what?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Practice makes perfect</a:t>
            </a:r>
          </a:p>
          <a:p>
            <a:r>
              <a:rPr lang="en-US" dirty="0" smtClean="0"/>
              <a:t>Time management is beyond the scope of this presentation</a:t>
            </a:r>
          </a:p>
          <a:p>
            <a:r>
              <a:rPr lang="en-US" dirty="0" smtClean="0"/>
              <a:t>But helpful hints are not beyond the scope of this </a:t>
            </a:r>
            <a:r>
              <a:rPr lang="en-US" dirty="0" err="1" smtClean="0"/>
              <a:t>presenation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19419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IPython</a:t>
            </a:r>
            <a:r>
              <a:rPr lang="en-US" dirty="0" smtClean="0"/>
              <a:t> Notebooks I  Stalk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hlinkClick r:id="rId2"/>
              </a:rPr>
              <a:t>http://jvns.ca/blog/2013/12/22/cooking-with-</a:t>
            </a:r>
            <a:r>
              <a:rPr lang="en-US" dirty="0" smtClean="0">
                <a:hlinkClick r:id="rId2"/>
              </a:rPr>
              <a:t>pandas</a:t>
            </a:r>
            <a:endParaRPr lang="en-US" dirty="0" smtClean="0"/>
          </a:p>
          <a:p>
            <a:r>
              <a:rPr lang="en-US" dirty="0">
                <a:hlinkClick r:id="rId3"/>
              </a:rPr>
              <a:t>http://nbviewer.ipython.org/github/cs109/content/blob/master/</a:t>
            </a:r>
            <a:r>
              <a:rPr lang="en-US" dirty="0" smtClean="0">
                <a:hlinkClick r:id="rId3"/>
              </a:rPr>
              <a:t>lec_04_wrangling.ipynb</a:t>
            </a:r>
            <a:endParaRPr lang="en-US" dirty="0" smtClean="0"/>
          </a:p>
          <a:p>
            <a:r>
              <a:rPr lang="en-US" dirty="0"/>
              <a:t>http://</a:t>
            </a:r>
            <a:r>
              <a:rPr lang="en-US" dirty="0" err="1"/>
              <a:t>nbviewer.ipython.org</a:t>
            </a:r>
            <a:r>
              <a:rPr lang="en-US" dirty="0"/>
              <a:t>/</a:t>
            </a:r>
            <a:r>
              <a:rPr lang="en-US" dirty="0" err="1"/>
              <a:t>github</a:t>
            </a:r>
            <a:r>
              <a:rPr lang="en-US" dirty="0"/>
              <a:t>/</a:t>
            </a:r>
            <a:r>
              <a:rPr lang="en-US" dirty="0" err="1"/>
              <a:t>temporaer</a:t>
            </a:r>
            <a:r>
              <a:rPr lang="en-US" dirty="0"/>
              <a:t>/</a:t>
            </a:r>
            <a:r>
              <a:rPr lang="en-US" dirty="0" err="1"/>
              <a:t>tutorial_ml_gkbionics</a:t>
            </a:r>
            <a:r>
              <a:rPr lang="en-US" dirty="0"/>
              <a:t>/blob/master/2%20-%20KMeans.ipynb</a:t>
            </a:r>
          </a:p>
        </p:txBody>
      </p:sp>
    </p:spTree>
    <p:extLst>
      <p:ext uri="{BB962C8B-B14F-4D97-AF65-F5344CB8AC3E}">
        <p14:creationId xmlns:p14="http://schemas.microsoft.com/office/powerpoint/2010/main" val="41190636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Kaggle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http://pyvideo.org/video/2595/data-wrangling-for-kaggle-data-science-</a:t>
            </a:r>
            <a:r>
              <a:rPr lang="en-US" dirty="0" smtClean="0">
                <a:hlinkClick r:id="rId2"/>
              </a:rPr>
              <a:t>competitio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73083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97712"/>
            <a:ext cx="8229600" cy="857400"/>
          </a:xfrm>
        </p:spPr>
        <p:txBody>
          <a:bodyPr/>
          <a:lstStyle/>
          <a:p>
            <a:r>
              <a:rPr lang="en-US" dirty="0" smtClean="0"/>
              <a:t>Machine Learning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76062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Extra Slides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27421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3778"/>
            <a:ext cx="8229600" cy="8574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 smtClean="0"/>
              <a:t>Theoretical data model for unsupervised learning</a:t>
            </a:r>
            <a:endParaRPr lang="en-US" dirty="0"/>
          </a:p>
        </p:txBody>
      </p:sp>
      <p:grpSp>
        <p:nvGrpSpPr>
          <p:cNvPr id="15" name="Group 14"/>
          <p:cNvGrpSpPr/>
          <p:nvPr/>
        </p:nvGrpSpPr>
        <p:grpSpPr>
          <a:xfrm>
            <a:off x="2017085" y="3205342"/>
            <a:ext cx="1699042" cy="1699042"/>
            <a:chOff x="3265278" y="2026446"/>
            <a:chExt cx="1699042" cy="1699042"/>
          </a:xfrm>
          <a:scene3d>
            <a:camera prst="isometricOffAxis2Left" zoom="95000"/>
            <a:lightRig rig="flat" dir="t"/>
          </a:scene3d>
        </p:grpSpPr>
        <p:sp>
          <p:nvSpPr>
            <p:cNvPr id="28" name="Oval 27"/>
            <p:cNvSpPr/>
            <p:nvPr/>
          </p:nvSpPr>
          <p:spPr>
            <a:xfrm>
              <a:off x="3265278" y="2026446"/>
              <a:ext cx="1699042" cy="1699042"/>
            </a:xfrm>
            <a:prstGeom prst="ellipse">
              <a:avLst/>
            </a:prstGeom>
            <a:sp3d extrusionH="381000" contourW="38100" prstMaterial="matte">
              <a:contourClr>
                <a:schemeClr val="lt1"/>
              </a:contourClr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9" name="Oval 4"/>
            <p:cNvSpPr/>
            <p:nvPr/>
          </p:nvSpPr>
          <p:spPr>
            <a:xfrm>
              <a:off x="3514097" y="2275265"/>
              <a:ext cx="1201404" cy="1201404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5240" tIns="15240" rIns="15240" bIns="15240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400" kern="1200" dirty="0" smtClean="0"/>
                <a:t>Outcome 1</a:t>
              </a:r>
              <a:endParaRPr lang="en-US" sz="2400" kern="1200" dirty="0"/>
            </a:p>
          </p:txBody>
        </p:sp>
      </p:grpSp>
      <p:sp>
        <p:nvSpPr>
          <p:cNvPr id="16" name="Left Arrow 15"/>
          <p:cNvSpPr/>
          <p:nvPr/>
        </p:nvSpPr>
        <p:spPr>
          <a:xfrm rot="17892913">
            <a:off x="2773093" y="2756937"/>
            <a:ext cx="1428886" cy="614779"/>
          </a:xfrm>
          <a:prstGeom prst="leftArrow">
            <a:avLst>
              <a:gd name="adj1" fmla="val 60000"/>
              <a:gd name="adj2" fmla="val 50000"/>
            </a:avLst>
          </a:prstGeom>
          <a:scene3d>
            <a:camera prst="isometricOffAxis2Left" zoom="95000"/>
            <a:lightRig rig="flat" dir="t"/>
          </a:scene3d>
          <a:sp3d z="-381000" extrusionH="63500" contourW="12700" prstMaterial="matte">
            <a:contourClr>
              <a:schemeClr val="dk1">
                <a:tint val="20000"/>
              </a:schemeClr>
            </a:contourClr>
          </a:sp3d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grpSp>
        <p:nvGrpSpPr>
          <p:cNvPr id="17" name="Group 16"/>
          <p:cNvGrpSpPr/>
          <p:nvPr/>
        </p:nvGrpSpPr>
        <p:grpSpPr>
          <a:xfrm>
            <a:off x="2233269" y="1309221"/>
            <a:ext cx="1614090" cy="1291272"/>
            <a:chOff x="1480946" y="951186"/>
            <a:chExt cx="1614090" cy="1291272"/>
          </a:xfrm>
          <a:solidFill>
            <a:schemeClr val="tx1">
              <a:lumMod val="50000"/>
            </a:schemeClr>
          </a:solidFill>
          <a:scene3d>
            <a:camera prst="isometricOffAxis2Left" zoom="95000"/>
            <a:lightRig rig="flat" dir="t"/>
          </a:scene3d>
        </p:grpSpPr>
        <p:sp>
          <p:nvSpPr>
            <p:cNvPr id="26" name="Rounded Rectangle 25"/>
            <p:cNvSpPr/>
            <p:nvPr/>
          </p:nvSpPr>
          <p:spPr>
            <a:xfrm>
              <a:off x="1480946" y="951186"/>
              <a:ext cx="1614090" cy="1291272"/>
            </a:xfrm>
            <a:prstGeom prst="roundRect">
              <a:avLst>
                <a:gd name="adj" fmla="val 10000"/>
              </a:avLst>
            </a:prstGeom>
            <a:grpFill/>
            <a:sp3d extrusionH="381000" contourW="38100" prstMaterial="matte">
              <a:contourClr>
                <a:schemeClr val="lt1"/>
              </a:contourClr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7" name="Rounded Rectangle 7"/>
            <p:cNvSpPr/>
            <p:nvPr/>
          </p:nvSpPr>
          <p:spPr>
            <a:xfrm>
              <a:off x="1518766" y="989006"/>
              <a:ext cx="1538450" cy="1215632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7150" tIns="57150" rIns="57150" bIns="57150" numCol="1" spcCol="1270" anchor="ctr" anchorCtr="0">
              <a:noAutofit/>
            </a:bodyPr>
            <a:lstStyle/>
            <a:p>
              <a:pPr lvl="0" algn="ctr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3000" kern="1200" dirty="0" smtClean="0"/>
                <a:t>Latent variable #1</a:t>
              </a:r>
              <a:endParaRPr lang="en-US" sz="3000" kern="1200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3748418" y="3205342"/>
            <a:ext cx="1699042" cy="1699042"/>
            <a:chOff x="3265278" y="2026446"/>
            <a:chExt cx="1699042" cy="1699042"/>
          </a:xfrm>
          <a:scene3d>
            <a:camera prst="isometricOffAxis2Left" zoom="95000"/>
            <a:lightRig rig="flat" dir="t"/>
          </a:scene3d>
        </p:grpSpPr>
        <p:sp>
          <p:nvSpPr>
            <p:cNvPr id="31" name="Oval 30"/>
            <p:cNvSpPr/>
            <p:nvPr/>
          </p:nvSpPr>
          <p:spPr>
            <a:xfrm>
              <a:off x="3265278" y="2026446"/>
              <a:ext cx="1699042" cy="1699042"/>
            </a:xfrm>
            <a:prstGeom prst="ellipse">
              <a:avLst/>
            </a:prstGeom>
            <a:sp3d extrusionH="381000" contourW="38100" prstMaterial="matte">
              <a:contourClr>
                <a:schemeClr val="lt1"/>
              </a:contourClr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2" name="Oval 4"/>
            <p:cNvSpPr/>
            <p:nvPr/>
          </p:nvSpPr>
          <p:spPr>
            <a:xfrm>
              <a:off x="3514097" y="2275265"/>
              <a:ext cx="1201404" cy="1201404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5240" tIns="15240" rIns="15240" bIns="15240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400" kern="1200" dirty="0" smtClean="0"/>
                <a:t>Outcome 2</a:t>
              </a:r>
              <a:endParaRPr lang="en-US" sz="2400" kern="1200" dirty="0"/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5496031" y="3205342"/>
            <a:ext cx="1699042" cy="1699042"/>
            <a:chOff x="3265278" y="2026446"/>
            <a:chExt cx="1699042" cy="1699042"/>
          </a:xfrm>
          <a:scene3d>
            <a:camera prst="isometricOffAxis2Left" zoom="95000"/>
            <a:lightRig rig="flat" dir="t"/>
          </a:scene3d>
        </p:grpSpPr>
        <p:sp>
          <p:nvSpPr>
            <p:cNvPr id="34" name="Oval 33"/>
            <p:cNvSpPr/>
            <p:nvPr/>
          </p:nvSpPr>
          <p:spPr>
            <a:xfrm>
              <a:off x="3265278" y="2026446"/>
              <a:ext cx="1699042" cy="1699042"/>
            </a:xfrm>
            <a:prstGeom prst="ellipse">
              <a:avLst/>
            </a:prstGeom>
            <a:sp3d extrusionH="381000" contourW="38100" prstMaterial="matte">
              <a:contourClr>
                <a:schemeClr val="lt1"/>
              </a:contourClr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5" name="Oval 4"/>
            <p:cNvSpPr/>
            <p:nvPr/>
          </p:nvSpPr>
          <p:spPr>
            <a:xfrm>
              <a:off x="3514097" y="2275265"/>
              <a:ext cx="1201404" cy="1201404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5240" tIns="15240" rIns="15240" bIns="15240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400" kern="1200" dirty="0" smtClean="0"/>
                <a:t>Outcome 3</a:t>
              </a:r>
              <a:endParaRPr lang="en-US" sz="2400" kern="1200" dirty="0"/>
            </a:p>
          </p:txBody>
        </p:sp>
      </p:grpSp>
      <p:sp>
        <p:nvSpPr>
          <p:cNvPr id="36" name="Left Arrow 35"/>
          <p:cNvSpPr/>
          <p:nvPr/>
        </p:nvSpPr>
        <p:spPr>
          <a:xfrm rot="14677592">
            <a:off x="3682298" y="2754573"/>
            <a:ext cx="1428886" cy="614779"/>
          </a:xfrm>
          <a:prstGeom prst="leftArrow">
            <a:avLst>
              <a:gd name="adj1" fmla="val 60000"/>
              <a:gd name="adj2" fmla="val 50000"/>
            </a:avLst>
          </a:prstGeom>
          <a:scene3d>
            <a:camera prst="isometricOffAxis2Left" zoom="95000"/>
            <a:lightRig rig="flat" dir="t"/>
          </a:scene3d>
          <a:sp3d z="-381000" extrusionH="63500" contourW="12700" prstMaterial="matte">
            <a:contourClr>
              <a:schemeClr val="dk1">
                <a:tint val="20000"/>
              </a:schemeClr>
            </a:contourClr>
          </a:sp3d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grpSp>
        <p:nvGrpSpPr>
          <p:cNvPr id="19" name="Group 18"/>
          <p:cNvGrpSpPr/>
          <p:nvPr/>
        </p:nvGrpSpPr>
        <p:grpSpPr>
          <a:xfrm>
            <a:off x="3246713" y="1347041"/>
            <a:ext cx="1614090" cy="1291272"/>
            <a:chOff x="3307754" y="209"/>
            <a:chExt cx="1614090" cy="1291272"/>
          </a:xfrm>
          <a:solidFill>
            <a:schemeClr val="tx1">
              <a:lumMod val="50000"/>
            </a:schemeClr>
          </a:solidFill>
          <a:scene3d>
            <a:camera prst="isometricOffAxis2Left" zoom="95000"/>
            <a:lightRig rig="flat" dir="t"/>
          </a:scene3d>
        </p:grpSpPr>
        <p:sp>
          <p:nvSpPr>
            <p:cNvPr id="24" name="Rounded Rectangle 23"/>
            <p:cNvSpPr/>
            <p:nvPr/>
          </p:nvSpPr>
          <p:spPr>
            <a:xfrm>
              <a:off x="3307754" y="209"/>
              <a:ext cx="1614090" cy="1291272"/>
            </a:xfrm>
            <a:prstGeom prst="roundRect">
              <a:avLst>
                <a:gd name="adj" fmla="val 10000"/>
              </a:avLst>
            </a:prstGeom>
            <a:grpFill/>
            <a:sp3d extrusionH="381000" contourW="38100" prstMaterial="matte">
              <a:contourClr>
                <a:schemeClr val="lt1"/>
              </a:contourClr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5" name="Rounded Rectangle 10"/>
            <p:cNvSpPr/>
            <p:nvPr/>
          </p:nvSpPr>
          <p:spPr>
            <a:xfrm>
              <a:off x="3345574" y="38029"/>
              <a:ext cx="1538450" cy="1215632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7150" tIns="57150" rIns="57150" bIns="57150" numCol="1" spcCol="1270" anchor="ctr" anchorCtr="0">
              <a:noAutofit/>
            </a:bodyPr>
            <a:lstStyle/>
            <a:p>
              <a:pPr lvl="0" algn="ctr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3000" kern="1200" dirty="0"/>
                <a:t>Latent variable #</a:t>
              </a:r>
              <a:r>
                <a:rPr lang="en-US" sz="3000" kern="1200" dirty="0" smtClean="0"/>
                <a:t>2</a:t>
              </a:r>
              <a:endParaRPr lang="en-US" sz="3000" kern="1200" dirty="0"/>
            </a:p>
          </p:txBody>
        </p:sp>
      </p:grpSp>
      <p:sp>
        <p:nvSpPr>
          <p:cNvPr id="37" name="Left Arrow 36"/>
          <p:cNvSpPr/>
          <p:nvPr/>
        </p:nvSpPr>
        <p:spPr>
          <a:xfrm rot="12709069">
            <a:off x="4413119" y="2709658"/>
            <a:ext cx="1885060" cy="614779"/>
          </a:xfrm>
          <a:prstGeom prst="leftArrow">
            <a:avLst>
              <a:gd name="adj1" fmla="val 60000"/>
              <a:gd name="adj2" fmla="val 50000"/>
            </a:avLst>
          </a:prstGeom>
          <a:scene3d>
            <a:camera prst="isometricOffAxis2Left" zoom="95000"/>
            <a:lightRig rig="flat" dir="t"/>
          </a:scene3d>
          <a:sp3d z="-381000" extrusionH="63500" contourW="12700" prstMaterial="matte">
            <a:contourClr>
              <a:schemeClr val="dk1">
                <a:tint val="20000"/>
              </a:schemeClr>
            </a:contourClr>
          </a:sp3d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grpSp>
        <p:nvGrpSpPr>
          <p:cNvPr id="21" name="Group 20"/>
          <p:cNvGrpSpPr/>
          <p:nvPr/>
        </p:nvGrpSpPr>
        <p:grpSpPr>
          <a:xfrm>
            <a:off x="4490537" y="1347041"/>
            <a:ext cx="1614090" cy="1291272"/>
            <a:chOff x="5625622" y="832667"/>
            <a:chExt cx="1614090" cy="1291272"/>
          </a:xfrm>
          <a:solidFill>
            <a:schemeClr val="tx1">
              <a:lumMod val="50000"/>
            </a:schemeClr>
          </a:solidFill>
          <a:scene3d>
            <a:camera prst="isometricOffAxis2Left" zoom="95000"/>
            <a:lightRig rig="flat" dir="t"/>
          </a:scene3d>
        </p:grpSpPr>
        <p:sp>
          <p:nvSpPr>
            <p:cNvPr id="22" name="Rounded Rectangle 21"/>
            <p:cNvSpPr/>
            <p:nvPr/>
          </p:nvSpPr>
          <p:spPr>
            <a:xfrm>
              <a:off x="5625622" y="832667"/>
              <a:ext cx="1614090" cy="1291272"/>
            </a:xfrm>
            <a:prstGeom prst="roundRect">
              <a:avLst>
                <a:gd name="adj" fmla="val 10000"/>
              </a:avLst>
            </a:prstGeom>
            <a:grpFill/>
            <a:sp3d extrusionH="381000" contourW="38100" prstMaterial="matte">
              <a:contourClr>
                <a:schemeClr val="lt1"/>
              </a:contourClr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3" name="Rounded Rectangle 13"/>
            <p:cNvSpPr/>
            <p:nvPr/>
          </p:nvSpPr>
          <p:spPr>
            <a:xfrm>
              <a:off x="5663442" y="870487"/>
              <a:ext cx="1538450" cy="1215632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7150" tIns="57150" rIns="57150" bIns="57150" numCol="1" spcCol="1270" anchor="ctr" anchorCtr="0">
              <a:noAutofit/>
            </a:bodyPr>
            <a:lstStyle/>
            <a:p>
              <a:pPr lvl="0" algn="ctr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3000" kern="1200" dirty="0"/>
                <a:t>Latent variable #</a:t>
              </a:r>
              <a:r>
                <a:rPr lang="en-US" sz="3000" kern="1200" dirty="0" smtClean="0"/>
                <a:t>3</a:t>
              </a:r>
              <a:endParaRPr lang="en-US" sz="3000" kern="1200" dirty="0"/>
            </a:p>
          </p:txBody>
        </p:sp>
      </p:grpSp>
      <p:sp>
        <p:nvSpPr>
          <p:cNvPr id="38" name="Left Brace 37"/>
          <p:cNvSpPr/>
          <p:nvPr/>
        </p:nvSpPr>
        <p:spPr>
          <a:xfrm>
            <a:off x="1341932" y="3205342"/>
            <a:ext cx="436068" cy="1699042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88900" y="3303946"/>
            <a:ext cx="129540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The “outcomes” are our observations.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This is what is given to the algorithm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0" name="Right Brace 39"/>
          <p:cNvSpPr/>
          <p:nvPr/>
        </p:nvSpPr>
        <p:spPr>
          <a:xfrm>
            <a:off x="6605379" y="1308686"/>
            <a:ext cx="340875" cy="1397135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/>
          <p:cNvSpPr txBox="1"/>
          <p:nvPr/>
        </p:nvSpPr>
        <p:spPr>
          <a:xfrm>
            <a:off x="7195073" y="1741388"/>
            <a:ext cx="19489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Variables that are unknown to us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7366000" y="3298112"/>
            <a:ext cx="160020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Output of algorithm:</a:t>
            </a:r>
          </a:p>
          <a:p>
            <a:r>
              <a:rPr lang="en-US" dirty="0" smtClean="0">
                <a:solidFill>
                  <a:srgbClr val="FFFFFF"/>
                </a:solidFill>
              </a:rPr>
              <a:t>Relationships among the ‘outcomes’. </a:t>
            </a:r>
          </a:p>
          <a:p>
            <a:r>
              <a:rPr lang="en-US" dirty="0" smtClean="0">
                <a:solidFill>
                  <a:srgbClr val="FFFFFF"/>
                </a:solidFill>
              </a:rPr>
              <a:t>Ex: clusters of data points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46708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Learning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The algorithm learns from the data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6400" y="1200151"/>
            <a:ext cx="4660900" cy="363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3537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buNone/>
            </a:pPr>
            <a:r>
              <a:rPr lang="en" dirty="0"/>
              <a:t>What is Machine Learning</a:t>
            </a:r>
          </a:p>
        </p:txBody>
      </p:sp>
      <p:sp>
        <p:nvSpPr>
          <p:cNvPr id="37" name="Shape 3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38100" lvl="0" indent="0" rtl="0">
              <a:buClr>
                <a:srgbClr val="000000"/>
              </a:buClr>
              <a:buSzPct val="166666"/>
              <a:buNone/>
            </a:pPr>
            <a:r>
              <a:rPr lang="en-US" dirty="0" smtClean="0"/>
              <a:t>Algorithms use data to….</a:t>
            </a:r>
          </a:p>
          <a:p>
            <a:pPr marL="38100" lvl="0" indent="0" rtl="0">
              <a:buClr>
                <a:srgbClr val="000000"/>
              </a:buClr>
              <a:buSzPct val="166666"/>
              <a:buNone/>
            </a:pPr>
            <a:endParaRPr lang="en-US" dirty="0" smtClean="0"/>
          </a:p>
          <a:p>
            <a:pPr marL="457200" lvl="0" indent="-419100" rtl="0">
              <a:buClr>
                <a:srgbClr val="000000"/>
              </a:buClr>
              <a:buSzPct val="166666"/>
              <a:buFont typeface="Arial"/>
              <a:buChar char="•"/>
            </a:pPr>
            <a:r>
              <a:rPr lang="en-US" dirty="0" smtClean="0"/>
              <a:t>Create predictive models</a:t>
            </a:r>
          </a:p>
          <a:p>
            <a:pPr marL="457200" lvl="0" indent="-419100" rtl="0">
              <a:buClr>
                <a:srgbClr val="000000"/>
              </a:buClr>
              <a:buSzPct val="166666"/>
              <a:buFont typeface="Arial"/>
              <a:buChar char="•"/>
            </a:pPr>
            <a:r>
              <a:rPr lang="en-US" dirty="0" smtClean="0"/>
              <a:t>Classify unknown entities</a:t>
            </a:r>
          </a:p>
          <a:p>
            <a:pPr marL="457200" lvl="0" indent="-419100" rtl="0">
              <a:buClr>
                <a:srgbClr val="000000"/>
              </a:buClr>
              <a:buSzPct val="166666"/>
              <a:buFont typeface="Arial"/>
              <a:buChar char="•"/>
            </a:pPr>
            <a:r>
              <a:rPr lang="en-US" dirty="0" smtClean="0"/>
              <a:t>Discover patterns</a:t>
            </a:r>
            <a:endParaRPr dirty="0"/>
          </a:p>
          <a:p>
            <a:endParaRPr dirty="0"/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33124"/>
            <a:ext cx="8229600" cy="8574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Basic Workflow of Machine Learning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68661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510737661"/>
              </p:ext>
            </p:extLst>
          </p:nvPr>
        </p:nvGraphicFramePr>
        <p:xfrm>
          <a:off x="1930400" y="852926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795579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 txBox="1">
            <a:spLocks noGrp="1"/>
          </p:cNvSpPr>
          <p:nvPr>
            <p:ph type="body" idx="1"/>
          </p:nvPr>
        </p:nvSpPr>
        <p:spPr>
          <a:xfrm>
            <a:off x="457200" y="196809"/>
            <a:ext cx="8229600" cy="5195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" sz="3600" b="1" dirty="0" smtClean="0"/>
              <a:t>Scikit-Learn</a:t>
            </a:r>
            <a:endParaRPr lang="en" sz="36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000" y="196809"/>
            <a:ext cx="5080000" cy="50800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Genesis">
      <a:dk1>
        <a:sysClr val="windowText" lastClr="000000"/>
      </a:dk1>
      <a:lt1>
        <a:sysClr val="window" lastClr="FFFFFF"/>
      </a:lt1>
      <a:dk2>
        <a:srgbClr val="465466"/>
      </a:dk2>
      <a:lt2>
        <a:srgbClr val="BBD7F8"/>
      </a:lt2>
      <a:accent1>
        <a:srgbClr val="80B606"/>
      </a:accent1>
      <a:accent2>
        <a:srgbClr val="E29F1D"/>
      </a:accent2>
      <a:accent3>
        <a:srgbClr val="2397E2"/>
      </a:accent3>
      <a:accent4>
        <a:srgbClr val="35ACA2"/>
      </a:accent4>
      <a:accent5>
        <a:srgbClr val="5430BB"/>
      </a:accent5>
      <a:accent6>
        <a:srgbClr val="8D34E0"/>
      </a:accent6>
      <a:hlink>
        <a:srgbClr val="00B0F0"/>
      </a:hlink>
      <a:folHlink>
        <a:srgbClr val="0070C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3579</TotalTime>
  <Words>919</Words>
  <Application>Microsoft Macintosh PowerPoint</Application>
  <PresentationFormat>On-screen Show (16:9)</PresentationFormat>
  <Paragraphs>182</Paragraphs>
  <Slides>41</Slides>
  <Notes>22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2" baseType="lpstr">
      <vt:lpstr>Office Theme</vt:lpstr>
      <vt:lpstr>Know Thy Neighbor: An Introduction to Scikit-Learn and K-NN</vt:lpstr>
      <vt:lpstr>About Me:</vt:lpstr>
      <vt:lpstr>What We will Cover Today</vt:lpstr>
      <vt:lpstr>Machine Learning</vt:lpstr>
      <vt:lpstr>Machine Learning</vt:lpstr>
      <vt:lpstr>What is Machine Learning</vt:lpstr>
      <vt:lpstr>Basic Workflow of Machine Learning</vt:lpstr>
      <vt:lpstr>PowerPoint Presentation</vt:lpstr>
      <vt:lpstr>PowerPoint Presentation</vt:lpstr>
      <vt:lpstr>What is scikit-learn?</vt:lpstr>
      <vt:lpstr>PowerPoint Presentation</vt:lpstr>
      <vt:lpstr>Many companies use Scikit-Learn</vt:lpstr>
      <vt:lpstr>PowerPoint Presentation</vt:lpstr>
      <vt:lpstr>Are You a Recipe? Yum.</vt:lpstr>
      <vt:lpstr>Naïve Bayes Classification</vt:lpstr>
      <vt:lpstr>Supervised vs. Unsupervised Learning</vt:lpstr>
      <vt:lpstr>Unsupervised Learning</vt:lpstr>
      <vt:lpstr>Supervised Learning</vt:lpstr>
      <vt:lpstr>Theoretical Data Model for Supervised Learning</vt:lpstr>
      <vt:lpstr>Remember to…</vt:lpstr>
      <vt:lpstr>And don’t forget to</vt:lpstr>
      <vt:lpstr>Examples of Supervised Learning</vt:lpstr>
      <vt:lpstr>Handwriting  Analysis</vt:lpstr>
      <vt:lpstr>  Spam Filters</vt:lpstr>
      <vt:lpstr>k-NN</vt:lpstr>
      <vt:lpstr>Mystery Fruit</vt:lpstr>
      <vt:lpstr>Majority Vote</vt:lpstr>
      <vt:lpstr>How k-NN works</vt:lpstr>
      <vt:lpstr>Downsides of kNN</vt:lpstr>
      <vt:lpstr>Live demo time!</vt:lpstr>
      <vt:lpstr>Our Data Set:</vt:lpstr>
      <vt:lpstr>Live coding demo: the data set</vt:lpstr>
      <vt:lpstr>The plot from the use case</vt:lpstr>
      <vt:lpstr>Example data points for each iris species</vt:lpstr>
      <vt:lpstr>References:</vt:lpstr>
      <vt:lpstr>References:</vt:lpstr>
      <vt:lpstr>Ok, now what?</vt:lpstr>
      <vt:lpstr>IPython Notebooks I  Stalk</vt:lpstr>
      <vt:lpstr>Kaggle</vt:lpstr>
      <vt:lpstr>Extra Slides</vt:lpstr>
      <vt:lpstr>Theoretical data model for unsupervised learning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Know Thy Neighbor: An Introduction to Scikit-learn and K-NN</dc:title>
  <cp:lastModifiedBy>Portia</cp:lastModifiedBy>
  <cp:revision>109</cp:revision>
  <dcterms:created xsi:type="dcterms:W3CDTF">2014-03-25T23:12:19Z</dcterms:created>
  <dcterms:modified xsi:type="dcterms:W3CDTF">2014-05-01T07:44:29Z</dcterms:modified>
</cp:coreProperties>
</file>